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296" r:id="rId3"/>
    <p:sldId id="302" r:id="rId4"/>
    <p:sldId id="303" r:id="rId5"/>
    <p:sldId id="348" r:id="rId6"/>
    <p:sldId id="330" r:id="rId7"/>
    <p:sldId id="331" r:id="rId8"/>
    <p:sldId id="349" r:id="rId9"/>
    <p:sldId id="332" r:id="rId10"/>
    <p:sldId id="304" r:id="rId11"/>
    <p:sldId id="314" r:id="rId12"/>
    <p:sldId id="351" r:id="rId13"/>
    <p:sldId id="300" r:id="rId14"/>
    <p:sldId id="352" r:id="rId15"/>
    <p:sldId id="308" r:id="rId16"/>
    <p:sldId id="309" r:id="rId17"/>
    <p:sldId id="312" r:id="rId18"/>
    <p:sldId id="310" r:id="rId19"/>
    <p:sldId id="313" r:id="rId20"/>
    <p:sldId id="315" r:id="rId21"/>
    <p:sldId id="311" r:id="rId22"/>
    <p:sldId id="316" r:id="rId23"/>
    <p:sldId id="301" r:id="rId24"/>
    <p:sldId id="318" r:id="rId25"/>
    <p:sldId id="319" r:id="rId26"/>
    <p:sldId id="333" r:id="rId27"/>
    <p:sldId id="360" r:id="rId28"/>
    <p:sldId id="320" r:id="rId29"/>
    <p:sldId id="361" r:id="rId30"/>
    <p:sldId id="362" r:id="rId31"/>
    <p:sldId id="336" r:id="rId32"/>
    <p:sldId id="359" r:id="rId33"/>
    <p:sldId id="354" r:id="rId34"/>
    <p:sldId id="355" r:id="rId35"/>
    <p:sldId id="292" r:id="rId36"/>
    <p:sldId id="288" r:id="rId37"/>
    <p:sldId id="356" r:id="rId38"/>
    <p:sldId id="357" r:id="rId39"/>
    <p:sldId id="324" r:id="rId40"/>
    <p:sldId id="326" r:id="rId41"/>
    <p:sldId id="327" r:id="rId42"/>
    <p:sldId id="328" r:id="rId43"/>
    <p:sldId id="365" r:id="rId44"/>
    <p:sldId id="364" r:id="rId45"/>
    <p:sldId id="341" r:id="rId46"/>
    <p:sldId id="342" r:id="rId47"/>
    <p:sldId id="343" r:id="rId48"/>
    <p:sldId id="344" r:id="rId49"/>
    <p:sldId id="363" r:id="rId50"/>
    <p:sldId id="345" r:id="rId51"/>
    <p:sldId id="347" r:id="rId52"/>
    <p:sldId id="358" r:id="rId5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17675CA8-ADA9-4BCA-A95A-49CEF8812ADE}">
          <p14:sldIdLst>
            <p14:sldId id="256"/>
            <p14:sldId id="296"/>
            <p14:sldId id="302"/>
            <p14:sldId id="303"/>
            <p14:sldId id="348"/>
            <p14:sldId id="330"/>
            <p14:sldId id="331"/>
            <p14:sldId id="349"/>
            <p14:sldId id="332"/>
            <p14:sldId id="304"/>
            <p14:sldId id="314"/>
            <p14:sldId id="351"/>
            <p14:sldId id="300"/>
            <p14:sldId id="352"/>
            <p14:sldId id="308"/>
            <p14:sldId id="309"/>
            <p14:sldId id="312"/>
            <p14:sldId id="310"/>
            <p14:sldId id="313"/>
            <p14:sldId id="315"/>
            <p14:sldId id="311"/>
            <p14:sldId id="316"/>
            <p14:sldId id="301"/>
            <p14:sldId id="318"/>
            <p14:sldId id="319"/>
          </p14:sldIdLst>
        </p14:section>
        <p14:section name="Section sans titre" id="{2C7BBBFC-B96C-4C89-A6F9-0A722F71F08E}">
          <p14:sldIdLst>
            <p14:sldId id="333"/>
            <p14:sldId id="360"/>
            <p14:sldId id="320"/>
            <p14:sldId id="361"/>
            <p14:sldId id="362"/>
            <p14:sldId id="336"/>
            <p14:sldId id="359"/>
            <p14:sldId id="354"/>
            <p14:sldId id="355"/>
            <p14:sldId id="292"/>
            <p14:sldId id="288"/>
            <p14:sldId id="356"/>
            <p14:sldId id="357"/>
            <p14:sldId id="324"/>
            <p14:sldId id="326"/>
            <p14:sldId id="327"/>
            <p14:sldId id="328"/>
            <p14:sldId id="365"/>
            <p14:sldId id="364"/>
            <p14:sldId id="341"/>
            <p14:sldId id="342"/>
            <p14:sldId id="343"/>
            <p14:sldId id="344"/>
            <p14:sldId id="363"/>
            <p14:sldId id="345"/>
            <p14:sldId id="347"/>
            <p14:sldId id="3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7C7AF"/>
    <a:srgbClr val="4ABFDA"/>
    <a:srgbClr val="31B09C"/>
    <a:srgbClr val="F36DF3"/>
    <a:srgbClr val="F9B5F9"/>
    <a:srgbClr val="ECE0EC"/>
    <a:srgbClr val="ECE7F1"/>
    <a:srgbClr val="F3F0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83" autoAdjust="0"/>
  </p:normalViewPr>
  <p:slideViewPr>
    <p:cSldViewPr>
      <p:cViewPr varScale="1">
        <p:scale>
          <a:sx n="50" d="100"/>
          <a:sy n="50" d="100"/>
        </p:scale>
        <p:origin x="1267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translucentPowder">
              <a:contourClr>
                <a:srgbClr val="000000"/>
              </a:contourClr>
            </a:sp3d>
          </c:spPr>
          <c:invertIfNegative val="0"/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9A-40A1-A108-D477A8AC2F87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Série 2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translucentPowder">
              <a:contourClr>
                <a:srgbClr val="000000"/>
              </a:contourClr>
            </a:sp3d>
          </c:spPr>
          <c:invertIfNegative val="0"/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19A-40A1-A108-D477A8AC2F87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Série 3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translucentPowder">
              <a:contourClr>
                <a:srgbClr val="000000"/>
              </a:contourClr>
            </a:sp3d>
          </c:spPr>
          <c:invertIfNegative val="0"/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19A-40A1-A108-D477A8AC2F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8579712"/>
        <c:axId val="82383360"/>
        <c:axId val="0"/>
      </c:bar3DChart>
      <c:catAx>
        <c:axId val="11857971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82383360"/>
        <c:crosses val="autoZero"/>
        <c:auto val="1"/>
        <c:lblAlgn val="ctr"/>
        <c:lblOffset val="100"/>
        <c:noMultiLvlLbl val="0"/>
      </c:catAx>
      <c:valAx>
        <c:axId val="82383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8579712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translucentPowder"/>
  </c:spPr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916666666666665E-2"/>
          <c:y val="7.4999999999999997E-2"/>
          <c:w val="0.9145833333333333"/>
          <c:h val="0.890625"/>
        </c:manualLayout>
      </c:layout>
      <c:pie3D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Ventes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translucentPowder"/>
          </c:spPr>
          <c:explosion val="25"/>
          <c:cat>
            <c:strRef>
              <c:f>Feuil1!$A$2:$A$5</c:f>
              <c:strCache>
                <c:ptCount val="4"/>
                <c:pt idx="0">
                  <c:v>1er trim.</c:v>
                </c:pt>
                <c:pt idx="1">
                  <c:v>2e trim.</c:v>
                </c:pt>
                <c:pt idx="2">
                  <c:v>3e trim.</c:v>
                </c:pt>
                <c:pt idx="3">
                  <c:v>4e trim.</c:v>
                </c:pt>
              </c:strCache>
            </c:strRef>
          </c:cat>
          <c:val>
            <c:numRef>
              <c:f>Feuil1!$B$2:$B$5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5F-4680-B490-0C6878364D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translucentPowder">
              <a:contourClr>
                <a:srgbClr val="000000"/>
              </a:contourClr>
            </a:sp3d>
          </c:spPr>
          <c:invertIfNegative val="0"/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EE-476D-A2F2-2D725F20760D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Série 2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translucentPowder">
              <a:contourClr>
                <a:srgbClr val="000000"/>
              </a:contourClr>
            </a:sp3d>
          </c:spPr>
          <c:invertIfNegative val="0"/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EE-476D-A2F2-2D725F20760D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Série 3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translucentPowder">
              <a:contourClr>
                <a:srgbClr val="000000"/>
              </a:contourClr>
            </a:sp3d>
          </c:spPr>
          <c:invertIfNegative val="0"/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EE-476D-A2F2-2D725F2076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8283776"/>
        <c:axId val="82416128"/>
        <c:axId val="0"/>
      </c:bar3DChart>
      <c:catAx>
        <c:axId val="11828377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82416128"/>
        <c:crosses val="autoZero"/>
        <c:auto val="1"/>
        <c:lblAlgn val="ctr"/>
        <c:lblOffset val="100"/>
        <c:noMultiLvlLbl val="0"/>
      </c:catAx>
      <c:valAx>
        <c:axId val="824161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8283776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translucentPowder"/>
  </c:spPr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916666666666665E-2"/>
          <c:y val="7.4999999999999997E-2"/>
          <c:w val="0.9145833333333333"/>
          <c:h val="0.890625"/>
        </c:manualLayout>
      </c:layout>
      <c:pie3D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Ventes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translucentPowder"/>
          </c:spPr>
          <c:explosion val="25"/>
          <c:cat>
            <c:strRef>
              <c:f>Feuil1!$A$2:$A$5</c:f>
              <c:strCache>
                <c:ptCount val="4"/>
                <c:pt idx="0">
                  <c:v>1er trim.</c:v>
                </c:pt>
                <c:pt idx="1">
                  <c:v>2e trim.</c:v>
                </c:pt>
                <c:pt idx="2">
                  <c:v>3e trim.</c:v>
                </c:pt>
                <c:pt idx="3">
                  <c:v>4e trim.</c:v>
                </c:pt>
              </c:strCache>
            </c:strRef>
          </c:cat>
          <c:val>
            <c:numRef>
              <c:f>Feuil1!$B$2:$B$5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7B-4779-9E25-3FF288FF88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18B95D-ADA4-4456-93AA-0CCA011E4F9A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6B799753-7741-4059-AFEE-E739F41E3D34}">
      <dgm:prSet phldrT="[Texte]"/>
      <dgm:spPr>
        <a:solidFill>
          <a:srgbClr val="FFC000"/>
        </a:solidFill>
        <a:effectLst>
          <a:outerShdw blurRad="50800" dist="152400" dir="13500000" algn="br" rotWithShape="0">
            <a:prstClr val="black">
              <a:alpha val="40000"/>
            </a:prstClr>
          </a:outerShdw>
        </a:effectLst>
        <a:scene3d>
          <a:camera prst="perspectiveContrastingLeftFacing"/>
          <a:lightRig rig="threePt" dir="t"/>
        </a:scene3d>
        <a:sp3d prstMaterial="metal">
          <a:bevelT w="82550"/>
        </a:sp3d>
      </dgm:spPr>
      <dgm:t>
        <a:bodyPr/>
        <a:lstStyle/>
        <a:p>
          <a:endParaRPr lang="fr-FR" dirty="0"/>
        </a:p>
      </dgm:t>
    </dgm:pt>
    <dgm:pt modelId="{72813F3D-9EFA-4C5C-945C-66E1E65FFB20}" type="parTrans" cxnId="{20DC3FD1-3C30-464B-A157-A4FF5ED4504F}">
      <dgm:prSet/>
      <dgm:spPr/>
      <dgm:t>
        <a:bodyPr/>
        <a:lstStyle/>
        <a:p>
          <a:endParaRPr lang="fr-FR"/>
        </a:p>
      </dgm:t>
    </dgm:pt>
    <dgm:pt modelId="{5BAABC46-A835-4E08-85AF-A2DF9C75FE90}" type="sibTrans" cxnId="{20DC3FD1-3C30-464B-A157-A4FF5ED4504F}">
      <dgm:prSet/>
      <dgm:spPr/>
      <dgm:t>
        <a:bodyPr/>
        <a:lstStyle/>
        <a:p>
          <a:endParaRPr lang="fr-FR"/>
        </a:p>
      </dgm:t>
    </dgm:pt>
    <dgm:pt modelId="{AEFB1C44-E5E1-4717-A113-FD259E205C88}">
      <dgm:prSet phldrT="[Texte]"/>
      <dgm:spPr>
        <a:solidFill>
          <a:srgbClr val="0070C0"/>
        </a:solidFill>
        <a:effectLst>
          <a:outerShdw blurRad="50800" dist="152400" dir="13500000" algn="br" rotWithShape="0">
            <a:prstClr val="black">
              <a:alpha val="40000"/>
            </a:prstClr>
          </a:outerShdw>
        </a:effectLst>
        <a:scene3d>
          <a:camera prst="perspectiveContrastingLeftFacing"/>
          <a:lightRig rig="threePt" dir="t"/>
        </a:scene3d>
        <a:sp3d prstMaterial="metal">
          <a:bevelT w="82550"/>
        </a:sp3d>
      </dgm:spPr>
      <dgm:t>
        <a:bodyPr/>
        <a:lstStyle/>
        <a:p>
          <a:endParaRPr lang="fr-FR" dirty="0"/>
        </a:p>
      </dgm:t>
    </dgm:pt>
    <dgm:pt modelId="{3756169D-1D27-4F20-A7F9-36E66A181A0A}" type="parTrans" cxnId="{B776FF7B-070D-4856-83BB-713E4A964B24}">
      <dgm:prSet/>
      <dgm:spPr/>
      <dgm:t>
        <a:bodyPr/>
        <a:lstStyle/>
        <a:p>
          <a:endParaRPr lang="fr-FR"/>
        </a:p>
      </dgm:t>
    </dgm:pt>
    <dgm:pt modelId="{29B15E90-8A8D-4D75-8349-AE0C0B03E6FA}" type="sibTrans" cxnId="{B776FF7B-070D-4856-83BB-713E4A964B24}">
      <dgm:prSet/>
      <dgm:spPr/>
      <dgm:t>
        <a:bodyPr/>
        <a:lstStyle/>
        <a:p>
          <a:endParaRPr lang="fr-FR"/>
        </a:p>
      </dgm:t>
    </dgm:pt>
    <dgm:pt modelId="{9A9D1530-65F6-4CF7-B210-FC60F5E8D2DB}">
      <dgm:prSet phldrT="[Texte]"/>
      <dgm:spPr>
        <a:solidFill>
          <a:srgbClr val="00B050"/>
        </a:solidFill>
        <a:effectLst>
          <a:outerShdw blurRad="50800" dist="152400" dir="13500000" algn="br" rotWithShape="0">
            <a:prstClr val="black">
              <a:alpha val="40000"/>
            </a:prstClr>
          </a:outerShdw>
        </a:effectLst>
        <a:scene3d>
          <a:camera prst="perspectiveContrastingLeftFacing"/>
          <a:lightRig rig="threePt" dir="t"/>
        </a:scene3d>
        <a:sp3d prstMaterial="metal">
          <a:bevelT w="82550"/>
        </a:sp3d>
      </dgm:spPr>
      <dgm:t>
        <a:bodyPr/>
        <a:lstStyle/>
        <a:p>
          <a:endParaRPr lang="fr-FR" dirty="0"/>
        </a:p>
      </dgm:t>
    </dgm:pt>
    <dgm:pt modelId="{4824812D-5207-47D6-8192-E5528DC2C3A9}" type="parTrans" cxnId="{90F75DA4-CB90-4019-82A0-8D3616A46311}">
      <dgm:prSet/>
      <dgm:spPr/>
      <dgm:t>
        <a:bodyPr/>
        <a:lstStyle/>
        <a:p>
          <a:endParaRPr lang="fr-FR"/>
        </a:p>
      </dgm:t>
    </dgm:pt>
    <dgm:pt modelId="{BD34B5CB-6884-4938-835E-D0F1CF3A5495}" type="sibTrans" cxnId="{90F75DA4-CB90-4019-82A0-8D3616A46311}">
      <dgm:prSet/>
      <dgm:spPr/>
      <dgm:t>
        <a:bodyPr/>
        <a:lstStyle/>
        <a:p>
          <a:endParaRPr lang="fr-FR"/>
        </a:p>
      </dgm:t>
    </dgm:pt>
    <dgm:pt modelId="{7A12D60D-588E-4559-BC7D-AE894CD1DD4F}" type="pres">
      <dgm:prSet presAssocID="{3718B95D-ADA4-4456-93AA-0CCA011E4F9A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A2D2BC2-1C6A-449F-ABF0-46AF33A6552E}" type="pres">
      <dgm:prSet presAssocID="{6B799753-7741-4059-AFEE-E739F41E3D34}" presName="gear1" presStyleLbl="node1" presStyleIdx="0" presStyleCnt="3" custScaleX="124361" custScaleY="107591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33F5D8-38EE-4855-B168-0442667D8802}" type="pres">
      <dgm:prSet presAssocID="{6B799753-7741-4059-AFEE-E739F41E3D34}" presName="gear1srcNode" presStyleLbl="node1" presStyleIdx="0" presStyleCnt="3"/>
      <dgm:spPr/>
      <dgm:t>
        <a:bodyPr/>
        <a:lstStyle/>
        <a:p>
          <a:endParaRPr lang="fr-FR"/>
        </a:p>
      </dgm:t>
    </dgm:pt>
    <dgm:pt modelId="{A453955F-4C32-4343-85B1-8A35FAE2E839}" type="pres">
      <dgm:prSet presAssocID="{6B799753-7741-4059-AFEE-E739F41E3D34}" presName="gear1dstNode" presStyleLbl="node1" presStyleIdx="0" presStyleCnt="3"/>
      <dgm:spPr/>
      <dgm:t>
        <a:bodyPr/>
        <a:lstStyle/>
        <a:p>
          <a:endParaRPr lang="fr-FR"/>
        </a:p>
      </dgm:t>
    </dgm:pt>
    <dgm:pt modelId="{B2430E88-B495-4A9E-B74D-FBB038B141DC}" type="pres">
      <dgm:prSet presAssocID="{AEFB1C44-E5E1-4717-A113-FD259E205C88}" presName="gear2" presStyleLbl="node1" presStyleIdx="1" presStyleCnt="3" custScaleX="129296" custScaleY="116311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4102A46-324F-42E7-84F3-E48CE0FE3266}" type="pres">
      <dgm:prSet presAssocID="{AEFB1C44-E5E1-4717-A113-FD259E205C88}" presName="gear2srcNode" presStyleLbl="node1" presStyleIdx="1" presStyleCnt="3"/>
      <dgm:spPr/>
      <dgm:t>
        <a:bodyPr/>
        <a:lstStyle/>
        <a:p>
          <a:endParaRPr lang="fr-FR"/>
        </a:p>
      </dgm:t>
    </dgm:pt>
    <dgm:pt modelId="{D83C7A4F-ED2F-4E19-B7F8-02C88903F2B7}" type="pres">
      <dgm:prSet presAssocID="{AEFB1C44-E5E1-4717-A113-FD259E205C88}" presName="gear2dstNode" presStyleLbl="node1" presStyleIdx="1" presStyleCnt="3"/>
      <dgm:spPr/>
      <dgm:t>
        <a:bodyPr/>
        <a:lstStyle/>
        <a:p>
          <a:endParaRPr lang="fr-FR"/>
        </a:p>
      </dgm:t>
    </dgm:pt>
    <dgm:pt modelId="{792E3AFE-3FEF-4EE3-9768-C75163F10A97}" type="pres">
      <dgm:prSet presAssocID="{9A9D1530-65F6-4CF7-B210-FC60F5E8D2DB}" presName="gear3" presStyleLbl="node1" presStyleIdx="2" presStyleCnt="3"/>
      <dgm:spPr/>
      <dgm:t>
        <a:bodyPr/>
        <a:lstStyle/>
        <a:p>
          <a:endParaRPr lang="fr-FR"/>
        </a:p>
      </dgm:t>
    </dgm:pt>
    <dgm:pt modelId="{305C1DD6-6690-4D04-B732-A82AF0F5F578}" type="pres">
      <dgm:prSet presAssocID="{9A9D1530-65F6-4CF7-B210-FC60F5E8D2DB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E1D25EA-3CFF-4347-A246-50D8CBDFCE6E}" type="pres">
      <dgm:prSet presAssocID="{9A9D1530-65F6-4CF7-B210-FC60F5E8D2DB}" presName="gear3srcNode" presStyleLbl="node1" presStyleIdx="2" presStyleCnt="3"/>
      <dgm:spPr/>
      <dgm:t>
        <a:bodyPr/>
        <a:lstStyle/>
        <a:p>
          <a:endParaRPr lang="fr-FR"/>
        </a:p>
      </dgm:t>
    </dgm:pt>
    <dgm:pt modelId="{72728458-A431-4B8A-82DF-250637A34EBE}" type="pres">
      <dgm:prSet presAssocID="{9A9D1530-65F6-4CF7-B210-FC60F5E8D2DB}" presName="gear3dstNode" presStyleLbl="node1" presStyleIdx="2" presStyleCnt="3"/>
      <dgm:spPr/>
      <dgm:t>
        <a:bodyPr/>
        <a:lstStyle/>
        <a:p>
          <a:endParaRPr lang="fr-FR"/>
        </a:p>
      </dgm:t>
    </dgm:pt>
    <dgm:pt modelId="{57BDEADE-1E3D-42F4-BEFF-4C323EF90662}" type="pres">
      <dgm:prSet presAssocID="{5BAABC46-A835-4E08-85AF-A2DF9C75FE90}" presName="connector1" presStyleLbl="sibTrans2D1" presStyleIdx="0" presStyleCnt="3"/>
      <dgm:spPr/>
      <dgm:t>
        <a:bodyPr/>
        <a:lstStyle/>
        <a:p>
          <a:endParaRPr lang="fr-FR"/>
        </a:p>
      </dgm:t>
    </dgm:pt>
    <dgm:pt modelId="{FF370A9B-BB21-4C64-8399-C812BD7403E8}" type="pres">
      <dgm:prSet presAssocID="{29B15E90-8A8D-4D75-8349-AE0C0B03E6FA}" presName="connector2" presStyleLbl="sibTrans2D1" presStyleIdx="1" presStyleCnt="3"/>
      <dgm:spPr/>
      <dgm:t>
        <a:bodyPr/>
        <a:lstStyle/>
        <a:p>
          <a:endParaRPr lang="fr-FR"/>
        </a:p>
      </dgm:t>
    </dgm:pt>
    <dgm:pt modelId="{44BDC84C-B9F3-4E65-BB1D-B1DDA5772632}" type="pres">
      <dgm:prSet presAssocID="{BD34B5CB-6884-4938-835E-D0F1CF3A5495}" presName="connector3" presStyleLbl="sibTrans2D1" presStyleIdx="2" presStyleCnt="3"/>
      <dgm:spPr/>
      <dgm:t>
        <a:bodyPr/>
        <a:lstStyle/>
        <a:p>
          <a:endParaRPr lang="fr-FR"/>
        </a:p>
      </dgm:t>
    </dgm:pt>
  </dgm:ptLst>
  <dgm:cxnLst>
    <dgm:cxn modelId="{A560B336-6574-4B30-95E4-E4F2606B4786}" type="presOf" srcId="{29B15E90-8A8D-4D75-8349-AE0C0B03E6FA}" destId="{FF370A9B-BB21-4C64-8399-C812BD7403E8}" srcOrd="0" destOrd="0" presId="urn:microsoft.com/office/officeart/2005/8/layout/gear1"/>
    <dgm:cxn modelId="{5530BEBF-BE9E-4731-9178-7C8FCDD59BA4}" type="presOf" srcId="{AEFB1C44-E5E1-4717-A113-FD259E205C88}" destId="{34102A46-324F-42E7-84F3-E48CE0FE3266}" srcOrd="1" destOrd="0" presId="urn:microsoft.com/office/officeart/2005/8/layout/gear1"/>
    <dgm:cxn modelId="{10C3F0E4-8778-4574-81C4-67690EDA9CA5}" type="presOf" srcId="{9A9D1530-65F6-4CF7-B210-FC60F5E8D2DB}" destId="{792E3AFE-3FEF-4EE3-9768-C75163F10A97}" srcOrd="0" destOrd="0" presId="urn:microsoft.com/office/officeart/2005/8/layout/gear1"/>
    <dgm:cxn modelId="{18D3BB50-AACD-458C-AE4A-D1E06AC43F8F}" type="presOf" srcId="{9A9D1530-65F6-4CF7-B210-FC60F5E8D2DB}" destId="{305C1DD6-6690-4D04-B732-A82AF0F5F578}" srcOrd="1" destOrd="0" presId="urn:microsoft.com/office/officeart/2005/8/layout/gear1"/>
    <dgm:cxn modelId="{2C02C1BB-8D7D-419D-95C9-D73F4DB689D9}" type="presOf" srcId="{5BAABC46-A835-4E08-85AF-A2DF9C75FE90}" destId="{57BDEADE-1E3D-42F4-BEFF-4C323EF90662}" srcOrd="0" destOrd="0" presId="urn:microsoft.com/office/officeart/2005/8/layout/gear1"/>
    <dgm:cxn modelId="{C01E55B9-FD83-4E07-8FD8-317F115416B6}" type="presOf" srcId="{AEFB1C44-E5E1-4717-A113-FD259E205C88}" destId="{D83C7A4F-ED2F-4E19-B7F8-02C88903F2B7}" srcOrd="2" destOrd="0" presId="urn:microsoft.com/office/officeart/2005/8/layout/gear1"/>
    <dgm:cxn modelId="{20DC3FD1-3C30-464B-A157-A4FF5ED4504F}" srcId="{3718B95D-ADA4-4456-93AA-0CCA011E4F9A}" destId="{6B799753-7741-4059-AFEE-E739F41E3D34}" srcOrd="0" destOrd="0" parTransId="{72813F3D-9EFA-4C5C-945C-66E1E65FFB20}" sibTransId="{5BAABC46-A835-4E08-85AF-A2DF9C75FE90}"/>
    <dgm:cxn modelId="{5BFF4E8E-EC29-4915-B321-3001212CE122}" type="presOf" srcId="{BD34B5CB-6884-4938-835E-D0F1CF3A5495}" destId="{44BDC84C-B9F3-4E65-BB1D-B1DDA5772632}" srcOrd="0" destOrd="0" presId="urn:microsoft.com/office/officeart/2005/8/layout/gear1"/>
    <dgm:cxn modelId="{C99ADDD0-01BA-460B-A41E-5B9EACD4637F}" type="presOf" srcId="{9A9D1530-65F6-4CF7-B210-FC60F5E8D2DB}" destId="{72728458-A431-4B8A-82DF-250637A34EBE}" srcOrd="3" destOrd="0" presId="urn:microsoft.com/office/officeart/2005/8/layout/gear1"/>
    <dgm:cxn modelId="{DC9EB965-2B35-45F5-A9FA-7C22042F37E0}" type="presOf" srcId="{9A9D1530-65F6-4CF7-B210-FC60F5E8D2DB}" destId="{9E1D25EA-3CFF-4347-A246-50D8CBDFCE6E}" srcOrd="2" destOrd="0" presId="urn:microsoft.com/office/officeart/2005/8/layout/gear1"/>
    <dgm:cxn modelId="{49C6184E-231F-4C59-B532-79D2A4588A32}" type="presOf" srcId="{AEFB1C44-E5E1-4717-A113-FD259E205C88}" destId="{B2430E88-B495-4A9E-B74D-FBB038B141DC}" srcOrd="0" destOrd="0" presId="urn:microsoft.com/office/officeart/2005/8/layout/gear1"/>
    <dgm:cxn modelId="{590F9CD5-7490-45F5-8C18-633ABFDF14F1}" type="presOf" srcId="{6B799753-7741-4059-AFEE-E739F41E3D34}" destId="{A453955F-4C32-4343-85B1-8A35FAE2E839}" srcOrd="2" destOrd="0" presId="urn:microsoft.com/office/officeart/2005/8/layout/gear1"/>
    <dgm:cxn modelId="{762B97C7-078B-4BAB-81D4-2A4287CC9D71}" type="presOf" srcId="{6B799753-7741-4059-AFEE-E739F41E3D34}" destId="{EF33F5D8-38EE-4855-B168-0442667D8802}" srcOrd="1" destOrd="0" presId="urn:microsoft.com/office/officeart/2005/8/layout/gear1"/>
    <dgm:cxn modelId="{90F75DA4-CB90-4019-82A0-8D3616A46311}" srcId="{3718B95D-ADA4-4456-93AA-0CCA011E4F9A}" destId="{9A9D1530-65F6-4CF7-B210-FC60F5E8D2DB}" srcOrd="2" destOrd="0" parTransId="{4824812D-5207-47D6-8192-E5528DC2C3A9}" sibTransId="{BD34B5CB-6884-4938-835E-D0F1CF3A5495}"/>
    <dgm:cxn modelId="{B776FF7B-070D-4856-83BB-713E4A964B24}" srcId="{3718B95D-ADA4-4456-93AA-0CCA011E4F9A}" destId="{AEFB1C44-E5E1-4717-A113-FD259E205C88}" srcOrd="1" destOrd="0" parTransId="{3756169D-1D27-4F20-A7F9-36E66A181A0A}" sibTransId="{29B15E90-8A8D-4D75-8349-AE0C0B03E6FA}"/>
    <dgm:cxn modelId="{714D9D04-BDD1-460B-8C77-142F686EB692}" type="presOf" srcId="{6B799753-7741-4059-AFEE-E739F41E3D34}" destId="{7A2D2BC2-1C6A-449F-ABF0-46AF33A6552E}" srcOrd="0" destOrd="0" presId="urn:microsoft.com/office/officeart/2005/8/layout/gear1"/>
    <dgm:cxn modelId="{8073EE87-132D-4857-BF5D-9475BEBBAA29}" type="presOf" srcId="{3718B95D-ADA4-4456-93AA-0CCA011E4F9A}" destId="{7A12D60D-588E-4559-BC7D-AE894CD1DD4F}" srcOrd="0" destOrd="0" presId="urn:microsoft.com/office/officeart/2005/8/layout/gear1"/>
    <dgm:cxn modelId="{70DA9874-EFA0-4BBF-929D-13D197B8B1CD}" type="presParOf" srcId="{7A12D60D-588E-4559-BC7D-AE894CD1DD4F}" destId="{7A2D2BC2-1C6A-449F-ABF0-46AF33A6552E}" srcOrd="0" destOrd="0" presId="urn:microsoft.com/office/officeart/2005/8/layout/gear1"/>
    <dgm:cxn modelId="{0D08F300-110C-4166-9138-F01047F6F087}" type="presParOf" srcId="{7A12D60D-588E-4559-BC7D-AE894CD1DD4F}" destId="{EF33F5D8-38EE-4855-B168-0442667D8802}" srcOrd="1" destOrd="0" presId="urn:microsoft.com/office/officeart/2005/8/layout/gear1"/>
    <dgm:cxn modelId="{165C2362-5142-41CB-8FED-596F12600CB9}" type="presParOf" srcId="{7A12D60D-588E-4559-BC7D-AE894CD1DD4F}" destId="{A453955F-4C32-4343-85B1-8A35FAE2E839}" srcOrd="2" destOrd="0" presId="urn:microsoft.com/office/officeart/2005/8/layout/gear1"/>
    <dgm:cxn modelId="{69530C25-E578-4AA3-B2F9-2617D77CC0C5}" type="presParOf" srcId="{7A12D60D-588E-4559-BC7D-AE894CD1DD4F}" destId="{B2430E88-B495-4A9E-B74D-FBB038B141DC}" srcOrd="3" destOrd="0" presId="urn:microsoft.com/office/officeart/2005/8/layout/gear1"/>
    <dgm:cxn modelId="{6F9A653E-33F9-43E3-AC30-0C2BBC014503}" type="presParOf" srcId="{7A12D60D-588E-4559-BC7D-AE894CD1DD4F}" destId="{34102A46-324F-42E7-84F3-E48CE0FE3266}" srcOrd="4" destOrd="0" presId="urn:microsoft.com/office/officeart/2005/8/layout/gear1"/>
    <dgm:cxn modelId="{791EC5C7-BADC-4BE5-9FD1-76F0594B7D38}" type="presParOf" srcId="{7A12D60D-588E-4559-BC7D-AE894CD1DD4F}" destId="{D83C7A4F-ED2F-4E19-B7F8-02C88903F2B7}" srcOrd="5" destOrd="0" presId="urn:microsoft.com/office/officeart/2005/8/layout/gear1"/>
    <dgm:cxn modelId="{6D038B2F-B24F-48AF-9959-3A08A660A9DF}" type="presParOf" srcId="{7A12D60D-588E-4559-BC7D-AE894CD1DD4F}" destId="{792E3AFE-3FEF-4EE3-9768-C75163F10A97}" srcOrd="6" destOrd="0" presId="urn:microsoft.com/office/officeart/2005/8/layout/gear1"/>
    <dgm:cxn modelId="{A2DAEA0A-3B9E-40C7-928E-CB73484A31F3}" type="presParOf" srcId="{7A12D60D-588E-4559-BC7D-AE894CD1DD4F}" destId="{305C1DD6-6690-4D04-B732-A82AF0F5F578}" srcOrd="7" destOrd="0" presId="urn:microsoft.com/office/officeart/2005/8/layout/gear1"/>
    <dgm:cxn modelId="{27DA85BF-F5D2-4977-B715-671392EF0DA3}" type="presParOf" srcId="{7A12D60D-588E-4559-BC7D-AE894CD1DD4F}" destId="{9E1D25EA-3CFF-4347-A246-50D8CBDFCE6E}" srcOrd="8" destOrd="0" presId="urn:microsoft.com/office/officeart/2005/8/layout/gear1"/>
    <dgm:cxn modelId="{D013AC1B-45EC-4FF1-B34B-11E3B2E4DCF9}" type="presParOf" srcId="{7A12D60D-588E-4559-BC7D-AE894CD1DD4F}" destId="{72728458-A431-4B8A-82DF-250637A34EBE}" srcOrd="9" destOrd="0" presId="urn:microsoft.com/office/officeart/2005/8/layout/gear1"/>
    <dgm:cxn modelId="{06779E6C-7ADB-4AE8-A9D4-F25BBA117ADC}" type="presParOf" srcId="{7A12D60D-588E-4559-BC7D-AE894CD1DD4F}" destId="{57BDEADE-1E3D-42F4-BEFF-4C323EF90662}" srcOrd="10" destOrd="0" presId="urn:microsoft.com/office/officeart/2005/8/layout/gear1"/>
    <dgm:cxn modelId="{3350A185-8A6A-4914-A55F-603AC17DF5F4}" type="presParOf" srcId="{7A12D60D-588E-4559-BC7D-AE894CD1DD4F}" destId="{FF370A9B-BB21-4C64-8399-C812BD7403E8}" srcOrd="11" destOrd="0" presId="urn:microsoft.com/office/officeart/2005/8/layout/gear1"/>
    <dgm:cxn modelId="{93FA373A-AE75-470D-AE1A-58EFF034F8AF}" type="presParOf" srcId="{7A12D60D-588E-4559-BC7D-AE894CD1DD4F}" destId="{44BDC84C-B9F3-4E65-BB1D-B1DDA5772632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2D2BC2-1C6A-449F-ABF0-46AF33A6552E}">
      <dsp:nvSpPr>
        <dsp:cNvPr id="0" name=""/>
        <dsp:cNvSpPr/>
      </dsp:nvSpPr>
      <dsp:spPr>
        <a:xfrm>
          <a:off x="929343" y="1122257"/>
          <a:ext cx="1818705" cy="1573454"/>
        </a:xfrm>
        <a:prstGeom prst="gear9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52400" dir="13500000" algn="br" rotWithShape="0">
            <a:prstClr val="black">
              <a:alpha val="40000"/>
            </a:prstClr>
          </a:outerShdw>
        </a:effectLst>
        <a:scene3d>
          <a:camera prst="perspectiveContrastingLeftFacing"/>
          <a:lightRig rig="threePt" dir="t"/>
        </a:scene3d>
        <a:sp3d prstMaterial="metal">
          <a:bevelT w="8255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230" tIns="62230" rIns="62230" bIns="6223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900" kern="1200" dirty="0"/>
        </a:p>
      </dsp:txBody>
      <dsp:txXfrm>
        <a:off x="1276654" y="1490831"/>
        <a:ext cx="1124083" cy="808788"/>
      </dsp:txXfrm>
    </dsp:sp>
    <dsp:sp modelId="{B2430E88-B495-4A9E-B74D-FBB038B141DC}">
      <dsp:nvSpPr>
        <dsp:cNvPr id="0" name=""/>
        <dsp:cNvSpPr/>
      </dsp:nvSpPr>
      <dsp:spPr>
        <a:xfrm>
          <a:off x="100806" y="745355"/>
          <a:ext cx="1375183" cy="1237075"/>
        </a:xfrm>
        <a:prstGeom prst="gear6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52400" dir="13500000" algn="br" rotWithShape="0">
            <a:prstClr val="black">
              <a:alpha val="40000"/>
            </a:prstClr>
          </a:outerShdw>
        </a:effectLst>
        <a:scene3d>
          <a:camera prst="perspectiveContrastingLeftFacing"/>
          <a:lightRig rig="threePt" dir="t"/>
        </a:scene3d>
        <a:sp3d prstMaterial="metal">
          <a:bevelT w="8255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700" kern="1200" dirty="0"/>
        </a:p>
      </dsp:txBody>
      <dsp:txXfrm>
        <a:off x="432319" y="1058675"/>
        <a:ext cx="712157" cy="610435"/>
      </dsp:txXfrm>
    </dsp:sp>
    <dsp:sp modelId="{792E3AFE-3FEF-4EE3-9768-C75163F10A97}">
      <dsp:nvSpPr>
        <dsp:cNvPr id="0" name=""/>
        <dsp:cNvSpPr/>
      </dsp:nvSpPr>
      <dsp:spPr>
        <a:xfrm rot="20700000">
          <a:off x="852322" y="98326"/>
          <a:ext cx="1042104" cy="1042104"/>
        </a:xfrm>
        <a:prstGeom prst="gear6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52400" dir="13500000" algn="br" rotWithShape="0">
            <a:prstClr val="black">
              <a:alpha val="40000"/>
            </a:prstClr>
          </a:outerShdw>
        </a:effectLst>
        <a:scene3d>
          <a:camera prst="perspectiveContrastingLeftFacing"/>
          <a:lightRig rig="threePt" dir="t"/>
        </a:scene3d>
        <a:sp3d prstMaterial="metal">
          <a:bevelT w="8255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500" kern="1200" dirty="0"/>
        </a:p>
      </dsp:txBody>
      <dsp:txXfrm rot="-20700000">
        <a:off x="1080886" y="326890"/>
        <a:ext cx="584976" cy="584976"/>
      </dsp:txXfrm>
    </dsp:sp>
    <dsp:sp modelId="{57BDEADE-1E3D-42F4-BEFF-4C323EF90662}">
      <dsp:nvSpPr>
        <dsp:cNvPr id="0" name=""/>
        <dsp:cNvSpPr/>
      </dsp:nvSpPr>
      <dsp:spPr>
        <a:xfrm>
          <a:off x="978996" y="966049"/>
          <a:ext cx="1871924" cy="1871924"/>
        </a:xfrm>
        <a:prstGeom prst="circularArrow">
          <a:avLst>
            <a:gd name="adj1" fmla="val 4688"/>
            <a:gd name="adj2" fmla="val 299029"/>
            <a:gd name="adj3" fmla="val 2463027"/>
            <a:gd name="adj4" fmla="val 15980903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370A9B-BB21-4C64-8399-C812BD7403E8}">
      <dsp:nvSpPr>
        <dsp:cNvPr id="0" name=""/>
        <dsp:cNvSpPr/>
      </dsp:nvSpPr>
      <dsp:spPr>
        <a:xfrm>
          <a:off x="68241" y="603353"/>
          <a:ext cx="1360069" cy="136006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BDC84C-B9F3-4E65-BB1D-B1DDA5772632}">
      <dsp:nvSpPr>
        <dsp:cNvPr id="0" name=""/>
        <dsp:cNvSpPr/>
      </dsp:nvSpPr>
      <dsp:spPr>
        <a:xfrm>
          <a:off x="611272" y="-123344"/>
          <a:ext cx="1466429" cy="1466429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B993A-1B68-4F0F-82AA-9A5886B6C322}" type="datetimeFigureOut">
              <a:rPr lang="fr-FR" smtClean="0"/>
              <a:t>01/02/2019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F5D8F-E3FF-4F62-ADF8-04C1CDEBB4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1158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F5D8F-E3FF-4F62-ADF8-04C1CDEBB43D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9480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01/02/2019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  <p:sp>
        <p:nvSpPr>
          <p:cNvPr id="7" name="Rectangle 6"/>
          <p:cNvSpPr/>
          <p:nvPr userDrawn="1"/>
        </p:nvSpPr>
        <p:spPr>
          <a:xfrm>
            <a:off x="8820472" y="1700808"/>
            <a:ext cx="323528" cy="1944000"/>
          </a:xfrm>
          <a:prstGeom prst="rect">
            <a:avLst/>
          </a:prstGeom>
          <a:solidFill>
            <a:srgbClr val="9794C2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 userDrawn="1"/>
        </p:nvSpPr>
        <p:spPr>
          <a:xfrm>
            <a:off x="9036496" y="3429000"/>
            <a:ext cx="107504" cy="1080000"/>
          </a:xfrm>
          <a:prstGeom prst="rect">
            <a:avLst/>
          </a:prstGeom>
          <a:solidFill>
            <a:srgbClr val="71418F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 userDrawn="1"/>
        </p:nvSpPr>
        <p:spPr>
          <a:xfrm>
            <a:off x="0" y="1731450"/>
            <a:ext cx="683568" cy="1296000"/>
          </a:xfrm>
          <a:prstGeom prst="rect">
            <a:avLst/>
          </a:prstGeom>
          <a:solidFill>
            <a:srgbClr val="A996C0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 userDrawn="1"/>
        </p:nvSpPr>
        <p:spPr>
          <a:xfrm>
            <a:off x="0" y="435450"/>
            <a:ext cx="683568" cy="1944000"/>
          </a:xfrm>
          <a:prstGeom prst="rect">
            <a:avLst/>
          </a:prstGeom>
          <a:solidFill>
            <a:srgbClr val="71418F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 userDrawn="1"/>
        </p:nvSpPr>
        <p:spPr>
          <a:xfrm>
            <a:off x="8316416" y="27826"/>
            <a:ext cx="827584" cy="1296000"/>
          </a:xfrm>
          <a:prstGeom prst="rect">
            <a:avLst/>
          </a:prstGeom>
          <a:solidFill>
            <a:srgbClr val="67BDB5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  <a:reflection stA="45000" endPos="65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 userDrawn="1"/>
        </p:nvSpPr>
        <p:spPr>
          <a:xfrm>
            <a:off x="8244408" y="5733256"/>
            <a:ext cx="899592" cy="1124744"/>
          </a:xfrm>
          <a:prstGeom prst="rect">
            <a:avLst/>
          </a:prstGeom>
          <a:solidFill>
            <a:srgbClr val="B1DDD9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 userDrawn="1"/>
        </p:nvSpPr>
        <p:spPr>
          <a:xfrm>
            <a:off x="2771800" y="6309320"/>
            <a:ext cx="1944216" cy="548680"/>
          </a:xfrm>
          <a:prstGeom prst="rect">
            <a:avLst/>
          </a:prstGeom>
          <a:solidFill>
            <a:srgbClr val="9794C2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 userDrawn="1"/>
        </p:nvSpPr>
        <p:spPr>
          <a:xfrm>
            <a:off x="755576" y="5901784"/>
            <a:ext cx="342038" cy="407536"/>
          </a:xfrm>
          <a:prstGeom prst="rect">
            <a:avLst/>
          </a:prstGeom>
          <a:solidFill>
            <a:srgbClr val="71418F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 userDrawn="1"/>
        </p:nvSpPr>
        <p:spPr>
          <a:xfrm>
            <a:off x="8684840" y="4661029"/>
            <a:ext cx="459160" cy="507042"/>
          </a:xfrm>
          <a:prstGeom prst="rect">
            <a:avLst/>
          </a:prstGeom>
          <a:solidFill>
            <a:srgbClr val="A996C0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 userDrawn="1"/>
        </p:nvSpPr>
        <p:spPr>
          <a:xfrm>
            <a:off x="35496" y="4869160"/>
            <a:ext cx="720080" cy="674689"/>
          </a:xfrm>
          <a:prstGeom prst="rect">
            <a:avLst/>
          </a:prstGeom>
          <a:solidFill>
            <a:srgbClr val="B1DDD9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/>
          <p:cNvSpPr/>
          <p:nvPr userDrawn="1"/>
        </p:nvSpPr>
        <p:spPr>
          <a:xfrm>
            <a:off x="0" y="5589239"/>
            <a:ext cx="619065" cy="960545"/>
          </a:xfrm>
          <a:prstGeom prst="rect">
            <a:avLst/>
          </a:prstGeom>
          <a:solidFill>
            <a:srgbClr val="67BDB5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/>
          <p:cNvSpPr/>
          <p:nvPr userDrawn="1"/>
        </p:nvSpPr>
        <p:spPr>
          <a:xfrm>
            <a:off x="8604520" y="3486996"/>
            <a:ext cx="539480" cy="648000"/>
          </a:xfrm>
          <a:prstGeom prst="rect">
            <a:avLst/>
          </a:prstGeom>
          <a:solidFill>
            <a:srgbClr val="67BDB5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01/02/2019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01/02/2019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01/02/2019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  <p:sp>
        <p:nvSpPr>
          <p:cNvPr id="21" name="Rectangle 20"/>
          <p:cNvSpPr/>
          <p:nvPr userDrawn="1"/>
        </p:nvSpPr>
        <p:spPr>
          <a:xfrm>
            <a:off x="8820472" y="1700808"/>
            <a:ext cx="323528" cy="1944000"/>
          </a:xfrm>
          <a:prstGeom prst="rect">
            <a:avLst/>
          </a:prstGeom>
          <a:solidFill>
            <a:srgbClr val="9794C2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/>
          <p:cNvSpPr/>
          <p:nvPr userDrawn="1"/>
        </p:nvSpPr>
        <p:spPr>
          <a:xfrm>
            <a:off x="9036496" y="3429000"/>
            <a:ext cx="107504" cy="1080000"/>
          </a:xfrm>
          <a:prstGeom prst="rect">
            <a:avLst/>
          </a:prstGeom>
          <a:solidFill>
            <a:srgbClr val="71418F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/>
          <p:cNvSpPr/>
          <p:nvPr userDrawn="1"/>
        </p:nvSpPr>
        <p:spPr>
          <a:xfrm>
            <a:off x="0" y="1731450"/>
            <a:ext cx="683568" cy="1296000"/>
          </a:xfrm>
          <a:prstGeom prst="rect">
            <a:avLst/>
          </a:prstGeom>
          <a:solidFill>
            <a:srgbClr val="A996C0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 userDrawn="1"/>
        </p:nvSpPr>
        <p:spPr>
          <a:xfrm>
            <a:off x="0" y="435450"/>
            <a:ext cx="683568" cy="1944000"/>
          </a:xfrm>
          <a:prstGeom prst="rect">
            <a:avLst/>
          </a:prstGeom>
          <a:solidFill>
            <a:srgbClr val="71418F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/>
          <p:cNvSpPr/>
          <p:nvPr userDrawn="1"/>
        </p:nvSpPr>
        <p:spPr>
          <a:xfrm>
            <a:off x="8316416" y="27826"/>
            <a:ext cx="827584" cy="1296000"/>
          </a:xfrm>
          <a:prstGeom prst="rect">
            <a:avLst/>
          </a:prstGeom>
          <a:solidFill>
            <a:srgbClr val="67BDB5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  <a:reflection stA="45000" endPos="65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/>
          <p:cNvSpPr/>
          <p:nvPr userDrawn="1"/>
        </p:nvSpPr>
        <p:spPr>
          <a:xfrm>
            <a:off x="8244408" y="5733256"/>
            <a:ext cx="899592" cy="1124744"/>
          </a:xfrm>
          <a:prstGeom prst="rect">
            <a:avLst/>
          </a:prstGeom>
          <a:solidFill>
            <a:srgbClr val="B1DDD9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 userDrawn="1"/>
        </p:nvSpPr>
        <p:spPr>
          <a:xfrm>
            <a:off x="2771800" y="6309320"/>
            <a:ext cx="1944216" cy="548680"/>
          </a:xfrm>
          <a:prstGeom prst="rect">
            <a:avLst/>
          </a:prstGeom>
          <a:solidFill>
            <a:srgbClr val="9794C2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/>
          <p:cNvSpPr/>
          <p:nvPr userDrawn="1"/>
        </p:nvSpPr>
        <p:spPr>
          <a:xfrm>
            <a:off x="755576" y="5901784"/>
            <a:ext cx="342038" cy="407536"/>
          </a:xfrm>
          <a:prstGeom prst="rect">
            <a:avLst/>
          </a:prstGeom>
          <a:solidFill>
            <a:srgbClr val="71418F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/>
          <p:cNvSpPr/>
          <p:nvPr userDrawn="1"/>
        </p:nvSpPr>
        <p:spPr>
          <a:xfrm>
            <a:off x="8684840" y="4661029"/>
            <a:ext cx="459160" cy="507042"/>
          </a:xfrm>
          <a:prstGeom prst="rect">
            <a:avLst/>
          </a:prstGeom>
          <a:solidFill>
            <a:srgbClr val="A996C0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 userDrawn="1"/>
        </p:nvSpPr>
        <p:spPr>
          <a:xfrm>
            <a:off x="35496" y="4869160"/>
            <a:ext cx="720080" cy="674689"/>
          </a:xfrm>
          <a:prstGeom prst="rect">
            <a:avLst/>
          </a:prstGeom>
          <a:solidFill>
            <a:srgbClr val="B1DDD9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/>
          <p:cNvSpPr/>
          <p:nvPr userDrawn="1"/>
        </p:nvSpPr>
        <p:spPr>
          <a:xfrm>
            <a:off x="0" y="5589239"/>
            <a:ext cx="619065" cy="960545"/>
          </a:xfrm>
          <a:prstGeom prst="rect">
            <a:avLst/>
          </a:prstGeom>
          <a:solidFill>
            <a:srgbClr val="67BDB5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/>
          <p:cNvSpPr/>
          <p:nvPr userDrawn="1"/>
        </p:nvSpPr>
        <p:spPr>
          <a:xfrm>
            <a:off x="8604520" y="3486996"/>
            <a:ext cx="539480" cy="648000"/>
          </a:xfrm>
          <a:prstGeom prst="rect">
            <a:avLst/>
          </a:prstGeom>
          <a:solidFill>
            <a:srgbClr val="67BDB5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01/02/2019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01/02/2019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01/02/2019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01/02/2019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01/02/2019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01/02/2019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01/02/2019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>
        <p:circle/>
      </p:transition>
    </mc:Choice>
    <mc:Fallback xmlns="">
      <p:transition spd="slow" advClick="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t>01/02/2019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60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microsoft.com/office/2007/relationships/diagramDrawing" Target="../diagrams/drawing1.xml"/><Relationship Id="rId3" Type="http://schemas.openxmlformats.org/officeDocument/2006/relationships/audio" Target="../media/audio2.wav"/><Relationship Id="rId7" Type="http://schemas.openxmlformats.org/officeDocument/2006/relationships/image" Target="../media/image16.png"/><Relationship Id="rId12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14.png"/><Relationship Id="rId10" Type="http://schemas.openxmlformats.org/officeDocument/2006/relationships/diagramLayout" Target="../diagrams/layout1.xml"/><Relationship Id="rId4" Type="http://schemas.openxmlformats.org/officeDocument/2006/relationships/image" Target="../media/image13.png"/><Relationship Id="rId9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4.png"/><Relationship Id="rId7" Type="http://schemas.openxmlformats.org/officeDocument/2006/relationships/image" Target="../media/image2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4.png"/><Relationship Id="rId7" Type="http://schemas.openxmlformats.org/officeDocument/2006/relationships/image" Target="../media/image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16.png"/><Relationship Id="rId10" Type="http://schemas.openxmlformats.org/officeDocument/2006/relationships/image" Target="../media/image33.png"/><Relationship Id="rId4" Type="http://schemas.openxmlformats.org/officeDocument/2006/relationships/image" Target="../media/image15.png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4.png"/><Relationship Id="rId7" Type="http://schemas.openxmlformats.org/officeDocument/2006/relationships/image" Target="../media/image3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4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4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14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" Type="http://schemas.openxmlformats.org/officeDocument/2006/relationships/image" Target="../media/image13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16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15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14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" Type="http://schemas.openxmlformats.org/officeDocument/2006/relationships/image" Target="../media/image13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16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15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14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" Type="http://schemas.openxmlformats.org/officeDocument/2006/relationships/image" Target="../media/image13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16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15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26" Type="http://schemas.microsoft.com/office/2007/relationships/hdphoto" Target="../media/hdphoto8.wdp"/><Relationship Id="rId3" Type="http://schemas.microsoft.com/office/2007/relationships/hdphoto" Target="../media/hdphoto1.wdp"/><Relationship Id="rId21" Type="http://schemas.openxmlformats.org/officeDocument/2006/relationships/image" Target="../media/image69.png"/><Relationship Id="rId7" Type="http://schemas.openxmlformats.org/officeDocument/2006/relationships/image" Target="../media/image58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5" Type="http://schemas.openxmlformats.org/officeDocument/2006/relationships/image" Target="../media/image71.png"/><Relationship Id="rId2" Type="http://schemas.openxmlformats.org/officeDocument/2006/relationships/image" Target="../media/image55.png"/><Relationship Id="rId16" Type="http://schemas.openxmlformats.org/officeDocument/2006/relationships/image" Target="../media/image65.png"/><Relationship Id="rId20" Type="http://schemas.microsoft.com/office/2007/relationships/hdphoto" Target="../media/hdphoto5.wdp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60.png"/><Relationship Id="rId24" Type="http://schemas.microsoft.com/office/2007/relationships/hdphoto" Target="../media/hdphoto7.wdp"/><Relationship Id="rId5" Type="http://schemas.openxmlformats.org/officeDocument/2006/relationships/image" Target="../media/image57.png"/><Relationship Id="rId15" Type="http://schemas.openxmlformats.org/officeDocument/2006/relationships/image" Target="../media/image64.png"/><Relationship Id="rId23" Type="http://schemas.openxmlformats.org/officeDocument/2006/relationships/image" Target="../media/image70.png"/><Relationship Id="rId28" Type="http://schemas.microsoft.com/office/2007/relationships/hdphoto" Target="../media/hdphoto9.wdp"/><Relationship Id="rId10" Type="http://schemas.microsoft.com/office/2007/relationships/hdphoto" Target="../media/hdphoto4.wdp"/><Relationship Id="rId19" Type="http://schemas.openxmlformats.org/officeDocument/2006/relationships/image" Target="../media/image68.png"/><Relationship Id="rId4" Type="http://schemas.openxmlformats.org/officeDocument/2006/relationships/image" Target="../media/image56.png"/><Relationship Id="rId9" Type="http://schemas.openxmlformats.org/officeDocument/2006/relationships/image" Target="../media/image59.png"/><Relationship Id="rId14" Type="http://schemas.openxmlformats.org/officeDocument/2006/relationships/image" Target="../media/image63.png"/><Relationship Id="rId22" Type="http://schemas.microsoft.com/office/2007/relationships/hdphoto" Target="../media/hdphoto6.wdp"/><Relationship Id="rId27" Type="http://schemas.openxmlformats.org/officeDocument/2006/relationships/image" Target="../media/image7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0.png"/><Relationship Id="rId18" Type="http://schemas.openxmlformats.org/officeDocument/2006/relationships/image" Target="../media/image77.png"/><Relationship Id="rId26" Type="http://schemas.openxmlformats.org/officeDocument/2006/relationships/image" Target="../media/image81.png"/><Relationship Id="rId21" Type="http://schemas.openxmlformats.org/officeDocument/2006/relationships/image" Target="../media/image64.png"/><Relationship Id="rId34" Type="http://schemas.openxmlformats.org/officeDocument/2006/relationships/image" Target="../media/image71.png"/><Relationship Id="rId7" Type="http://schemas.microsoft.com/office/2007/relationships/hdphoto" Target="../media/hdphoto2.wdp"/><Relationship Id="rId12" Type="http://schemas.openxmlformats.org/officeDocument/2006/relationships/image" Target="../media/image74.png"/><Relationship Id="rId17" Type="http://schemas.openxmlformats.org/officeDocument/2006/relationships/image" Target="../media/image62.png"/><Relationship Id="rId25" Type="http://schemas.openxmlformats.org/officeDocument/2006/relationships/image" Target="../media/image66.png"/><Relationship Id="rId33" Type="http://schemas.microsoft.com/office/2007/relationships/hdphoto" Target="../media/hdphoto7.wdp"/><Relationship Id="rId2" Type="http://schemas.openxmlformats.org/officeDocument/2006/relationships/image" Target="../media/image55.png"/><Relationship Id="rId16" Type="http://schemas.openxmlformats.org/officeDocument/2006/relationships/image" Target="../media/image76.png"/><Relationship Id="rId20" Type="http://schemas.openxmlformats.org/officeDocument/2006/relationships/image" Target="../media/image78.png"/><Relationship Id="rId29" Type="http://schemas.microsoft.com/office/2007/relationships/hdphoto" Target="../media/hdphoto5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11" Type="http://schemas.microsoft.com/office/2007/relationships/hdphoto" Target="../media/hdphoto4.wdp"/><Relationship Id="rId24" Type="http://schemas.openxmlformats.org/officeDocument/2006/relationships/image" Target="../media/image80.png"/><Relationship Id="rId32" Type="http://schemas.openxmlformats.org/officeDocument/2006/relationships/image" Target="../media/image70.png"/><Relationship Id="rId37" Type="http://schemas.microsoft.com/office/2007/relationships/hdphoto" Target="../media/hdphoto9.wdp"/><Relationship Id="rId5" Type="http://schemas.openxmlformats.org/officeDocument/2006/relationships/image" Target="../media/image56.png"/><Relationship Id="rId15" Type="http://schemas.openxmlformats.org/officeDocument/2006/relationships/image" Target="../media/image61.png"/><Relationship Id="rId23" Type="http://schemas.openxmlformats.org/officeDocument/2006/relationships/image" Target="../media/image65.png"/><Relationship Id="rId28" Type="http://schemas.openxmlformats.org/officeDocument/2006/relationships/image" Target="../media/image68.png"/><Relationship Id="rId36" Type="http://schemas.openxmlformats.org/officeDocument/2006/relationships/image" Target="../media/image72.png"/><Relationship Id="rId10" Type="http://schemas.openxmlformats.org/officeDocument/2006/relationships/image" Target="../media/image59.png"/><Relationship Id="rId19" Type="http://schemas.openxmlformats.org/officeDocument/2006/relationships/image" Target="../media/image63.png"/><Relationship Id="rId31" Type="http://schemas.microsoft.com/office/2007/relationships/hdphoto" Target="../media/hdphoto6.wdp"/><Relationship Id="rId4" Type="http://schemas.openxmlformats.org/officeDocument/2006/relationships/image" Target="../media/image73.png"/><Relationship Id="rId9" Type="http://schemas.microsoft.com/office/2007/relationships/hdphoto" Target="../media/hdphoto3.wdp"/><Relationship Id="rId14" Type="http://schemas.openxmlformats.org/officeDocument/2006/relationships/image" Target="../media/image75.png"/><Relationship Id="rId22" Type="http://schemas.openxmlformats.org/officeDocument/2006/relationships/image" Target="../media/image79.png"/><Relationship Id="rId27" Type="http://schemas.openxmlformats.org/officeDocument/2006/relationships/image" Target="../media/image67.png"/><Relationship Id="rId30" Type="http://schemas.openxmlformats.org/officeDocument/2006/relationships/image" Target="../media/image69.png"/><Relationship Id="rId35" Type="http://schemas.microsoft.com/office/2007/relationships/hdphoto" Target="../media/hdphoto8.wdp"/><Relationship Id="rId8" Type="http://schemas.openxmlformats.org/officeDocument/2006/relationships/image" Target="../media/image58.png"/><Relationship Id="rId3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14.png"/><Relationship Id="rId7" Type="http://schemas.openxmlformats.org/officeDocument/2006/relationships/image" Target="../media/image8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8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103.png"/><Relationship Id="rId3" Type="http://schemas.openxmlformats.org/officeDocument/2006/relationships/image" Target="../media/image15.png"/><Relationship Id="rId7" Type="http://schemas.openxmlformats.org/officeDocument/2006/relationships/image" Target="../media/image97.png"/><Relationship Id="rId12" Type="http://schemas.openxmlformats.org/officeDocument/2006/relationships/image" Target="../media/image102.png"/><Relationship Id="rId17" Type="http://schemas.openxmlformats.org/officeDocument/2006/relationships/image" Target="../media/image107.png"/><Relationship Id="rId2" Type="http://schemas.openxmlformats.org/officeDocument/2006/relationships/image" Target="../media/image13.png"/><Relationship Id="rId16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11" Type="http://schemas.openxmlformats.org/officeDocument/2006/relationships/image" Target="../media/image101.png"/><Relationship Id="rId5" Type="http://schemas.openxmlformats.org/officeDocument/2006/relationships/image" Target="../media/image95.png"/><Relationship Id="rId15" Type="http://schemas.openxmlformats.org/officeDocument/2006/relationships/image" Target="../media/image105.png"/><Relationship Id="rId10" Type="http://schemas.openxmlformats.org/officeDocument/2006/relationships/image" Target="../media/image100.png"/><Relationship Id="rId4" Type="http://schemas.openxmlformats.org/officeDocument/2006/relationships/image" Target="../media/image42.png"/><Relationship Id="rId9" Type="http://schemas.openxmlformats.org/officeDocument/2006/relationships/image" Target="../media/image99.png"/><Relationship Id="rId14" Type="http://schemas.openxmlformats.org/officeDocument/2006/relationships/image" Target="../media/image10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0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4.png"/><Relationship Id="rId7" Type="http://schemas.openxmlformats.org/officeDocument/2006/relationships/image" Target="../media/image10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png"/><Relationship Id="rId5" Type="http://schemas.openxmlformats.org/officeDocument/2006/relationships/image" Target="../media/image16.png"/><Relationship Id="rId10" Type="http://schemas.openxmlformats.org/officeDocument/2006/relationships/image" Target="../media/image112.png"/><Relationship Id="rId4" Type="http://schemas.openxmlformats.org/officeDocument/2006/relationships/image" Target="../media/image15.png"/><Relationship Id="rId9" Type="http://schemas.openxmlformats.org/officeDocument/2006/relationships/image" Target="../media/image11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13" Type="http://schemas.openxmlformats.org/officeDocument/2006/relationships/image" Target="../media/image120.png"/><Relationship Id="rId3" Type="http://schemas.openxmlformats.org/officeDocument/2006/relationships/image" Target="../media/image14.png"/><Relationship Id="rId7" Type="http://schemas.openxmlformats.org/officeDocument/2006/relationships/image" Target="../media/image114.png"/><Relationship Id="rId12" Type="http://schemas.openxmlformats.org/officeDocument/2006/relationships/image" Target="../media/image1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11" Type="http://schemas.openxmlformats.org/officeDocument/2006/relationships/image" Target="../media/image118.png"/><Relationship Id="rId5" Type="http://schemas.openxmlformats.org/officeDocument/2006/relationships/image" Target="../media/image16.png"/><Relationship Id="rId10" Type="http://schemas.openxmlformats.org/officeDocument/2006/relationships/image" Target="../media/image117.png"/><Relationship Id="rId4" Type="http://schemas.openxmlformats.org/officeDocument/2006/relationships/image" Target="../media/image15.png"/><Relationship Id="rId9" Type="http://schemas.openxmlformats.org/officeDocument/2006/relationships/image" Target="../media/image116.png"/><Relationship Id="rId14" Type="http://schemas.openxmlformats.org/officeDocument/2006/relationships/image" Target="../media/image12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hyperlink" Target="Vid&#233;os/Mon%20diagnostic%20pr&#233;vention%20AST%20Grand%20Lyon%20%20simplifions%20votre%20d&#233;marche%20de%20pr&#233;vention.mp4" TargetMode="Externa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chart" Target="../charts/chart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chart" Target="../charts/chart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hyperlink" Target="http://mc2qlikast01/hub/my/work?qlikTicket=tyjyYzkrghXI_0w2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468560" y="1700808"/>
            <a:ext cx="1944216" cy="1944000"/>
          </a:xfrm>
          <a:prstGeom prst="rect">
            <a:avLst/>
          </a:prstGeom>
          <a:solidFill>
            <a:srgbClr val="9794C2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465433" y="3460700"/>
            <a:ext cx="1080120" cy="1080000"/>
          </a:xfrm>
          <a:prstGeom prst="rect">
            <a:avLst/>
          </a:prstGeom>
          <a:solidFill>
            <a:srgbClr val="71418F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4139952" y="1731450"/>
            <a:ext cx="1296144" cy="1296000"/>
          </a:xfrm>
          <a:prstGeom prst="rect">
            <a:avLst/>
          </a:prstGeom>
          <a:solidFill>
            <a:srgbClr val="A996C0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6798371" y="435450"/>
            <a:ext cx="1944216" cy="1944000"/>
          </a:xfrm>
          <a:prstGeom prst="rect">
            <a:avLst/>
          </a:prstGeom>
          <a:solidFill>
            <a:srgbClr val="71418F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1146147" y="27826"/>
            <a:ext cx="1296144" cy="1296000"/>
          </a:xfrm>
          <a:prstGeom prst="rect">
            <a:avLst/>
          </a:prstGeom>
          <a:solidFill>
            <a:srgbClr val="67BDB5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  <a:reflection stA="45000" endPos="65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5004048" y="5733256"/>
            <a:ext cx="1800200" cy="1772744"/>
          </a:xfrm>
          <a:prstGeom prst="rect">
            <a:avLst/>
          </a:prstGeom>
          <a:solidFill>
            <a:srgbClr val="B1DDD9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655948" y="6309320"/>
            <a:ext cx="1944216" cy="1944000"/>
          </a:xfrm>
          <a:prstGeom prst="rect">
            <a:avLst/>
          </a:prstGeom>
          <a:solidFill>
            <a:srgbClr val="9794C2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7785357" y="5901784"/>
            <a:ext cx="342038" cy="407536"/>
          </a:xfrm>
          <a:prstGeom prst="rect">
            <a:avLst/>
          </a:prstGeom>
          <a:solidFill>
            <a:srgbClr val="71418F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3320116" y="4661029"/>
            <a:ext cx="495672" cy="507042"/>
          </a:xfrm>
          <a:prstGeom prst="rect">
            <a:avLst/>
          </a:prstGeom>
          <a:solidFill>
            <a:srgbClr val="A996C0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1880995" y="4914550"/>
            <a:ext cx="720080" cy="674689"/>
          </a:xfrm>
          <a:prstGeom prst="rect">
            <a:avLst/>
          </a:prstGeom>
          <a:solidFill>
            <a:srgbClr val="B1DDD9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7230419" y="4485873"/>
            <a:ext cx="1080120" cy="1080000"/>
          </a:xfrm>
          <a:prstGeom prst="rect">
            <a:avLst/>
          </a:prstGeom>
          <a:solidFill>
            <a:srgbClr val="71418F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3131840" y="5589239"/>
            <a:ext cx="1015617" cy="960545"/>
          </a:xfrm>
          <a:prstGeom prst="rect">
            <a:avLst/>
          </a:prstGeom>
          <a:solidFill>
            <a:srgbClr val="67BDB5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/>
          <p:cNvSpPr txBox="1"/>
          <p:nvPr/>
        </p:nvSpPr>
        <p:spPr>
          <a:xfrm>
            <a:off x="1446516" y="1539965"/>
            <a:ext cx="7372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accent5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MON DIAGNOSTIC PREVENTION</a:t>
            </a:r>
            <a:endParaRPr lang="fr-FR" sz="3200" b="1" dirty="0">
              <a:solidFill>
                <a:schemeClr val="accent5">
                  <a:lumMod val="75000"/>
                </a:scheme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832448" y="3486996"/>
            <a:ext cx="648000" cy="648000"/>
          </a:xfrm>
          <a:prstGeom prst="rect">
            <a:avLst/>
          </a:prstGeom>
          <a:solidFill>
            <a:srgbClr val="67BDB5"/>
          </a:solidFill>
          <a:ln>
            <a:noFill/>
          </a:ln>
          <a:effectLst>
            <a:outerShdw blurRad="50800" dist="139700" dir="4620000" sx="103000" sy="103000" algn="tl" rotWithShape="0">
              <a:schemeClr val="accent4">
                <a:lumMod val="50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/>
          <p:cNvSpPr txBox="1"/>
          <p:nvPr/>
        </p:nvSpPr>
        <p:spPr>
          <a:xfrm>
            <a:off x="906438" y="2933833"/>
            <a:ext cx="7763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chemeClr val="accent5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Un outil web </a:t>
            </a:r>
            <a:r>
              <a:rPr lang="fr-FR" sz="2800" b="1" dirty="0">
                <a:solidFill>
                  <a:schemeClr val="accent5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collaboratif </a:t>
            </a:r>
            <a:r>
              <a:rPr lang="fr-FR" sz="2800" b="1" dirty="0" smtClean="0">
                <a:solidFill>
                  <a:schemeClr val="accent5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multi-utilisateurs </a:t>
            </a:r>
            <a:r>
              <a:rPr lang="fr-FR" sz="2800" b="1" dirty="0">
                <a:solidFill>
                  <a:schemeClr val="accent5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pour un diagnostic </a:t>
            </a:r>
            <a:r>
              <a:rPr lang="fr-FR" sz="2800" b="1" dirty="0" smtClean="0">
                <a:solidFill>
                  <a:schemeClr val="accent5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prévention</a:t>
            </a:r>
            <a:endParaRPr lang="fr-FR" sz="2800" b="1" dirty="0">
              <a:solidFill>
                <a:schemeClr val="accent5">
                  <a:lumMod val="75000"/>
                </a:scheme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906438" y="5266073"/>
            <a:ext cx="7763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accent5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Jean-Michel PANOSSIAN</a:t>
            </a:r>
          </a:p>
          <a:p>
            <a:pPr algn="ctr"/>
            <a:r>
              <a:rPr lang="fr-FR" dirty="0" smtClean="0">
                <a:solidFill>
                  <a:schemeClr val="accent5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jm.panossian@astgrandlyon.fr</a:t>
            </a:r>
            <a:endParaRPr lang="fr-FR" dirty="0">
              <a:solidFill>
                <a:schemeClr val="accent5">
                  <a:lumMod val="50000"/>
                </a:scheme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2258425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6787E-6 L 0.7842 -0.0185 " pathEditMode="relative" rAng="0" ptsTypes="AA">
                                      <p:cBhvr>
                                        <p:cTn id="6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01" y="-92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2012 L -0.88507 -0.00879 " pathEditMode="relative" rAng="0" ptsTypes="AA">
                                      <p:cBhvr>
                                        <p:cTn id="8" dur="3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53" y="55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3333E-6 L 1.0198 -0.00509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90" y="-25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49769E-7 L -0.52361 0.00601 " pathEditMode="relative" rAng="0" ptsTypes="AA">
                                      <p:cBhvr>
                                        <p:cTn id="12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81" y="30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37743E-6 L -0.19375 -0.00324 " pathEditMode="relative" rAng="0" ptsTypes="AA">
                                      <p:cBhvr>
                                        <p:cTn id="14" dur="3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87" y="-16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6" dur="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6 L 0.35434 -0.00301 " pathEditMode="relative" rAng="0" ptsTypes="AA">
                                      <p:cBhvr>
                                        <p:cTn id="18" dur="3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08" y="-16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-0.75608 0.00879 " pathEditMode="relative" rAng="0" ptsTypes="AA">
                                      <p:cBhvr>
                                        <p:cTn id="20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13" y="44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L 0.28316 0.00416 " pathEditMode="relative" rAng="0" ptsTypes="AA">
                                      <p:cBhvr>
                                        <p:cTn id="22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49" y="20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6 L -0.37066 0.00348 " pathEditMode="relative" rAng="0" ptsTypes="AA">
                                      <p:cBhvr>
                                        <p:cTn id="24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42" y="16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34166E-6 L 0.41649 -0.00324 " pathEditMode="relative" rAng="0" ptsTypes="AA">
                                      <p:cBhvr>
                                        <p:cTn id="26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16" y="-16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99399E-6 L 0.58247 -0.00648 " pathEditMode="relative" rAng="0" ptsTypes="AA">
                                      <p:cBhvr>
                                        <p:cTn id="28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15" y="-32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5.50544E-7 L 0.93716 -0.00995 " pathEditMode="relative" rAng="0" ptsTypes="AA">
                                      <p:cBhvr>
                                        <p:cTn id="30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58" y="-50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26" grpId="0" animBg="1"/>
      <p:bldP spid="27" grpId="0"/>
      <p:bldP spid="28" grpId="0" animBg="1"/>
      <p:bldP spid="30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8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3546">
            <a:off x="-305535" y="3323000"/>
            <a:ext cx="8764729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u contenu 2"/>
          <p:cNvSpPr txBox="1">
            <a:spLocks/>
          </p:cNvSpPr>
          <p:nvPr/>
        </p:nvSpPr>
        <p:spPr>
          <a:xfrm>
            <a:off x="1907704" y="2060848"/>
            <a:ext cx="6336704" cy="16773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Pour adapter et moduler les</a:t>
            </a:r>
          </a:p>
          <a:p>
            <a:pPr marL="0" indent="0">
              <a:buFont typeface="Arial" pitchFamily="34" charset="0"/>
              <a:buNone/>
            </a:pP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questions à la réalité </a:t>
            </a:r>
          </a:p>
          <a:p>
            <a:pPr marL="0" indent="0">
              <a:buFont typeface="Arial" pitchFamily="34" charset="0"/>
              <a:buNone/>
            </a:pP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        de l’adhérent</a:t>
            </a:r>
          </a:p>
        </p:txBody>
      </p:sp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919594166"/>
              </p:ext>
            </p:extLst>
          </p:nvPr>
        </p:nvGraphicFramePr>
        <p:xfrm>
          <a:off x="6615500" y="385863"/>
          <a:ext cx="2658983" cy="26769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7" name="Espace réservé du contenu 2"/>
          <p:cNvSpPr txBox="1">
            <a:spLocks/>
          </p:cNvSpPr>
          <p:nvPr/>
        </p:nvSpPr>
        <p:spPr>
          <a:xfrm>
            <a:off x="8200" y="332656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85000" lnSpcReduction="1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Des algorithmes …</a:t>
            </a:r>
          </a:p>
        </p:txBody>
      </p:sp>
    </p:spTree>
    <p:extLst>
      <p:ext uri="{BB962C8B-B14F-4D97-AF65-F5344CB8AC3E}">
        <p14:creationId xmlns:p14="http://schemas.microsoft.com/office/powerpoint/2010/main" val="3437360114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01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2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 txBox="1">
            <a:spLocks/>
          </p:cNvSpPr>
          <p:nvPr/>
        </p:nvSpPr>
        <p:spPr>
          <a:xfrm>
            <a:off x="1291235" y="1988840"/>
            <a:ext cx="7488832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Plus de </a:t>
            </a:r>
            <a:r>
              <a:rPr lang="fr-FR" b="1" dirty="0" smtClean="0">
                <a:solidFill>
                  <a:srgbClr val="37C7AF"/>
                </a:solidFill>
              </a:rPr>
              <a:t>9000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réponses possibles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 multiples diagnostics différents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Des questions imbriquées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Des questions adaptées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 fonction des différents paramètres individualisés de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l’adhérent</a:t>
            </a:r>
          </a:p>
          <a:p>
            <a:pPr>
              <a:buFont typeface="Wingdings" panose="05000000000000000000" pitchFamily="2" charset="2"/>
              <a:buChar char="ü"/>
            </a:pP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endParaRPr lang="fr-FR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8200" y="332656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1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C’est ainsi …</a:t>
            </a:r>
          </a:p>
        </p:txBody>
      </p:sp>
    </p:spTree>
    <p:extLst>
      <p:ext uri="{BB962C8B-B14F-4D97-AF65-F5344CB8AC3E}">
        <p14:creationId xmlns:p14="http://schemas.microsoft.com/office/powerpoint/2010/main" val="16434613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type="subTitle" idx="1"/>
          </p:nvPr>
        </p:nvSpPr>
        <p:spPr>
          <a:xfrm>
            <a:off x="872235" y="2018511"/>
            <a:ext cx="4397558" cy="82882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fr-FR" sz="4000" dirty="0">
                <a:solidFill>
                  <a:schemeClr val="tx1"/>
                </a:solidFill>
              </a:rPr>
              <a:t>Modulable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2317465" y="4869160"/>
            <a:ext cx="2952328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r-FR" sz="4000" dirty="0" smtClean="0"/>
              <a:t>Adaptable</a:t>
            </a: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2965536" y="2664674"/>
            <a:ext cx="3096345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r-FR" sz="4400" dirty="0" smtClean="0"/>
              <a:t>Collaboratif</a:t>
            </a: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1007602" y="2480128"/>
            <a:ext cx="4644518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fr-FR" sz="4000" dirty="0" smtClean="0"/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3955646" y="4346826"/>
            <a:ext cx="3096345" cy="72008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r-FR" sz="4000" dirty="0" smtClean="0"/>
              <a:t>Multi-utilisateurs</a:t>
            </a: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1500813" y="3202732"/>
            <a:ext cx="2880321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r-FR" sz="3600" dirty="0" smtClean="0"/>
              <a:t>Connecté</a:t>
            </a: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4404785" y="2068020"/>
            <a:ext cx="3096345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r-FR" sz="4000" dirty="0"/>
              <a:t>S</a:t>
            </a:r>
            <a:r>
              <a:rPr lang="fr-FR" sz="4000" dirty="0" smtClean="0"/>
              <a:t>imple</a:t>
            </a: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6246716" y="2847340"/>
            <a:ext cx="2880321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r-FR" dirty="0"/>
              <a:t>I</a:t>
            </a:r>
            <a:r>
              <a:rPr lang="fr-FR" dirty="0" smtClean="0"/>
              <a:t>ntuitif</a:t>
            </a: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>
          <a:xfrm>
            <a:off x="5125777" y="3439045"/>
            <a:ext cx="2880321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r-FR" sz="4400" dirty="0" smtClean="0"/>
              <a:t>Progressif</a:t>
            </a:r>
          </a:p>
        </p:txBody>
      </p: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1979712" y="3626746"/>
            <a:ext cx="2880321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r-FR" sz="4000" dirty="0" smtClean="0"/>
              <a:t>Interactif</a:t>
            </a:r>
          </a:p>
        </p:txBody>
      </p:sp>
      <p:sp>
        <p:nvSpPr>
          <p:cNvPr id="17" name="Espace réservé du contenu 2"/>
          <p:cNvSpPr txBox="1">
            <a:spLocks/>
          </p:cNvSpPr>
          <p:nvPr/>
        </p:nvSpPr>
        <p:spPr>
          <a:xfrm>
            <a:off x="8200" y="332656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1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Un logiciel …</a:t>
            </a:r>
          </a:p>
        </p:txBody>
      </p:sp>
    </p:spTree>
    <p:extLst>
      <p:ext uri="{BB962C8B-B14F-4D97-AF65-F5344CB8AC3E}">
        <p14:creationId xmlns:p14="http://schemas.microsoft.com/office/powerpoint/2010/main" val="2452157957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6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5" grpId="0"/>
      <p:bldP spid="5" grpId="1"/>
      <p:bldP spid="7" grpId="0"/>
      <p:bldP spid="7" grpId="1"/>
      <p:bldP spid="10" grpId="0"/>
      <p:bldP spid="12" grpId="0"/>
      <p:bldP spid="12" grpId="1"/>
      <p:bldP spid="11" grpId="0"/>
      <p:bldP spid="11" grpId="1"/>
      <p:bldP spid="8" grpId="0"/>
      <p:bldP spid="8" grpId="1"/>
      <p:bldP spid="13" grpId="0"/>
      <p:bldP spid="13" grpId="1"/>
      <p:bldP spid="14" grpId="0" build="allAtOnce"/>
      <p:bldP spid="15" grpId="0"/>
      <p:bldP spid="15" grpId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691680" y="2132856"/>
            <a:ext cx="6120680" cy="68093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r-FR" sz="5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LES 5 ETAPES DE </a:t>
            </a:r>
          </a:p>
          <a:p>
            <a:pPr marL="0" indent="0">
              <a:buNone/>
            </a:pPr>
            <a:r>
              <a:rPr lang="fr-FR" sz="5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L’ AUTO-DIAGNOSTIC</a:t>
            </a:r>
          </a:p>
          <a:p>
            <a:pPr marL="0" indent="0" algn="ctr">
              <a:buNone/>
            </a:pPr>
            <a:r>
              <a:rPr lang="fr-FR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 l’adhérent</a:t>
            </a:r>
            <a:endParaRPr lang="fr-FR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77064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0" y="1268759"/>
            <a:ext cx="9121240" cy="558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27384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4" name="Groupe 93"/>
          <p:cNvGrpSpPr/>
          <p:nvPr/>
        </p:nvGrpSpPr>
        <p:grpSpPr>
          <a:xfrm>
            <a:off x="755576" y="1435666"/>
            <a:ext cx="7774771" cy="491799"/>
            <a:chOff x="719736" y="1484784"/>
            <a:chExt cx="7812704" cy="491799"/>
          </a:xfrm>
        </p:grpSpPr>
        <p:grpSp>
          <p:nvGrpSpPr>
            <p:cNvPr id="95" name="Groupe 94"/>
            <p:cNvGrpSpPr/>
            <p:nvPr/>
          </p:nvGrpSpPr>
          <p:grpSpPr>
            <a:xfrm>
              <a:off x="719736" y="1484784"/>
              <a:ext cx="1548000" cy="491799"/>
              <a:chOff x="238565" y="260648"/>
              <a:chExt cx="2409876" cy="648072"/>
            </a:xfrm>
            <a:effectLst/>
          </p:grpSpPr>
          <p:sp>
            <p:nvSpPr>
              <p:cNvPr id="112" name="Pentagone 111"/>
              <p:cNvSpPr/>
              <p:nvPr/>
            </p:nvSpPr>
            <p:spPr>
              <a:xfrm>
                <a:off x="238565" y="260648"/>
                <a:ext cx="2409876" cy="648072"/>
              </a:xfrm>
              <a:prstGeom prst="homePlate">
                <a:avLst>
                  <a:gd name="adj" fmla="val 29601"/>
                </a:avLst>
              </a:prstGeom>
              <a:solidFill>
                <a:srgbClr val="4ABF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schemeClr val="bg1"/>
                  </a:solidFill>
                </a:endParaRPr>
              </a:p>
            </p:txBody>
          </p:sp>
          <p:sp>
            <p:nvSpPr>
              <p:cNvPr id="113" name="ZoneTexte 112"/>
              <p:cNvSpPr txBox="1"/>
              <p:nvPr/>
            </p:nvSpPr>
            <p:spPr>
              <a:xfrm>
                <a:off x="739126" y="452890"/>
                <a:ext cx="1850262" cy="2839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800" b="1" dirty="0" smtClean="0">
                    <a:solidFill>
                      <a:schemeClr val="bg1"/>
                    </a:solidFill>
                  </a:rPr>
                  <a:t>VOTRE STRUCTURE</a:t>
                </a:r>
                <a:endParaRPr lang="fr-FR" sz="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4" name="Ellipse 113"/>
              <p:cNvSpPr/>
              <p:nvPr/>
            </p:nvSpPr>
            <p:spPr>
              <a:xfrm>
                <a:off x="361698" y="380953"/>
                <a:ext cx="531996" cy="413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1200" b="1" dirty="0" smtClean="0">
                    <a:solidFill>
                      <a:srgbClr val="4ABFDA"/>
                    </a:solidFill>
                  </a:rPr>
                  <a:t>1</a:t>
                </a:r>
                <a:endParaRPr lang="fr-FR" sz="1200" b="1" dirty="0">
                  <a:solidFill>
                    <a:srgbClr val="4ABFDA"/>
                  </a:solidFill>
                </a:endParaRPr>
              </a:p>
            </p:txBody>
          </p:sp>
        </p:grpSp>
        <p:grpSp>
          <p:nvGrpSpPr>
            <p:cNvPr id="96" name="Groupe 95"/>
            <p:cNvGrpSpPr/>
            <p:nvPr/>
          </p:nvGrpSpPr>
          <p:grpSpPr>
            <a:xfrm>
              <a:off x="2281392" y="1484784"/>
              <a:ext cx="1548000" cy="491799"/>
              <a:chOff x="238565" y="260648"/>
              <a:chExt cx="2409876" cy="648072"/>
            </a:xfrm>
            <a:effectLst/>
          </p:grpSpPr>
          <p:sp>
            <p:nvSpPr>
              <p:cNvPr id="109" name="Pentagone 108"/>
              <p:cNvSpPr/>
              <p:nvPr/>
            </p:nvSpPr>
            <p:spPr>
              <a:xfrm>
                <a:off x="238565" y="260648"/>
                <a:ext cx="2409876" cy="648072"/>
              </a:xfrm>
              <a:prstGeom prst="homePlate">
                <a:avLst>
                  <a:gd name="adj" fmla="val 29601"/>
                </a:avLst>
              </a:prstGeom>
              <a:solidFill>
                <a:srgbClr val="4ABF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schemeClr val="bg1"/>
                  </a:solidFill>
                </a:endParaRPr>
              </a:p>
            </p:txBody>
          </p:sp>
          <p:sp>
            <p:nvSpPr>
              <p:cNvPr id="110" name="ZoneTexte 109"/>
              <p:cNvSpPr txBox="1"/>
              <p:nvPr/>
            </p:nvSpPr>
            <p:spPr>
              <a:xfrm>
                <a:off x="739126" y="452890"/>
                <a:ext cx="1850262" cy="2839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800" b="1" dirty="0" smtClean="0">
                    <a:solidFill>
                      <a:schemeClr val="bg1"/>
                    </a:solidFill>
                  </a:rPr>
                  <a:t>ORGANISATION</a:t>
                </a:r>
                <a:endParaRPr lang="fr-FR" sz="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Ellipse 110"/>
              <p:cNvSpPr/>
              <p:nvPr/>
            </p:nvSpPr>
            <p:spPr>
              <a:xfrm>
                <a:off x="361698" y="380953"/>
                <a:ext cx="531996" cy="413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1200" b="1" dirty="0">
                    <a:solidFill>
                      <a:srgbClr val="4ABFDA"/>
                    </a:solidFill>
                  </a:rPr>
                  <a:t>2</a:t>
                </a:r>
              </a:p>
            </p:txBody>
          </p:sp>
        </p:grpSp>
        <p:grpSp>
          <p:nvGrpSpPr>
            <p:cNvPr id="97" name="Groupe 96"/>
            <p:cNvGrpSpPr/>
            <p:nvPr/>
          </p:nvGrpSpPr>
          <p:grpSpPr>
            <a:xfrm>
              <a:off x="3843384" y="1484784"/>
              <a:ext cx="1548000" cy="491799"/>
              <a:chOff x="238565" y="260648"/>
              <a:chExt cx="2409876" cy="648072"/>
            </a:xfrm>
            <a:effectLst/>
          </p:grpSpPr>
          <p:sp>
            <p:nvSpPr>
              <p:cNvPr id="106" name="Pentagone 105"/>
              <p:cNvSpPr/>
              <p:nvPr/>
            </p:nvSpPr>
            <p:spPr>
              <a:xfrm>
                <a:off x="238565" y="260648"/>
                <a:ext cx="2409876" cy="648072"/>
              </a:xfrm>
              <a:prstGeom prst="homePlate">
                <a:avLst>
                  <a:gd name="adj" fmla="val 29601"/>
                </a:avLst>
              </a:prstGeom>
              <a:solidFill>
                <a:srgbClr val="4ABF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schemeClr val="bg1"/>
                  </a:solidFill>
                </a:endParaRPr>
              </a:p>
            </p:txBody>
          </p:sp>
          <p:sp>
            <p:nvSpPr>
              <p:cNvPr id="107" name="ZoneTexte 106"/>
              <p:cNvSpPr txBox="1"/>
              <p:nvPr/>
            </p:nvSpPr>
            <p:spPr>
              <a:xfrm>
                <a:off x="700252" y="452890"/>
                <a:ext cx="1695695" cy="2839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800" b="1" dirty="0" smtClean="0">
                    <a:solidFill>
                      <a:schemeClr val="bg1"/>
                    </a:solidFill>
                  </a:rPr>
                  <a:t>ACTIVITE</a:t>
                </a:r>
                <a:endParaRPr lang="fr-FR" sz="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8" name="Ellipse 107"/>
              <p:cNvSpPr/>
              <p:nvPr/>
            </p:nvSpPr>
            <p:spPr>
              <a:xfrm>
                <a:off x="361698" y="380953"/>
                <a:ext cx="531996" cy="413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1200" b="1" dirty="0" smtClean="0">
                    <a:solidFill>
                      <a:srgbClr val="4ABFDA"/>
                    </a:solidFill>
                  </a:rPr>
                  <a:t>3</a:t>
                </a:r>
                <a:endParaRPr lang="fr-FR" sz="1200" b="1" dirty="0">
                  <a:solidFill>
                    <a:srgbClr val="4ABFDA"/>
                  </a:solidFill>
                </a:endParaRPr>
              </a:p>
            </p:txBody>
          </p:sp>
        </p:grpSp>
        <p:grpSp>
          <p:nvGrpSpPr>
            <p:cNvPr id="98" name="Groupe 97"/>
            <p:cNvGrpSpPr/>
            <p:nvPr/>
          </p:nvGrpSpPr>
          <p:grpSpPr>
            <a:xfrm>
              <a:off x="5417680" y="1484784"/>
              <a:ext cx="1548000" cy="491799"/>
              <a:chOff x="238565" y="260648"/>
              <a:chExt cx="2409876" cy="648072"/>
            </a:xfrm>
            <a:effectLst/>
          </p:grpSpPr>
          <p:sp>
            <p:nvSpPr>
              <p:cNvPr id="103" name="Pentagone 102"/>
              <p:cNvSpPr/>
              <p:nvPr/>
            </p:nvSpPr>
            <p:spPr>
              <a:xfrm>
                <a:off x="238565" y="260648"/>
                <a:ext cx="2409876" cy="648072"/>
              </a:xfrm>
              <a:prstGeom prst="homePlate">
                <a:avLst>
                  <a:gd name="adj" fmla="val 29601"/>
                </a:avLst>
              </a:prstGeom>
              <a:solidFill>
                <a:srgbClr val="4ABF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schemeClr val="bg1"/>
                  </a:solidFill>
                </a:endParaRPr>
              </a:p>
            </p:txBody>
          </p:sp>
          <p:sp>
            <p:nvSpPr>
              <p:cNvPr id="104" name="ZoneTexte 103"/>
              <p:cNvSpPr txBox="1"/>
              <p:nvPr/>
            </p:nvSpPr>
            <p:spPr>
              <a:xfrm>
                <a:off x="739126" y="452890"/>
                <a:ext cx="1850262" cy="2839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800" b="1" dirty="0" smtClean="0">
                    <a:solidFill>
                      <a:schemeClr val="bg1"/>
                    </a:solidFill>
                  </a:rPr>
                  <a:t>PREVENTION</a:t>
                </a:r>
                <a:endParaRPr lang="fr-FR" sz="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5" name="Ellipse 104"/>
              <p:cNvSpPr/>
              <p:nvPr/>
            </p:nvSpPr>
            <p:spPr>
              <a:xfrm>
                <a:off x="361698" y="380953"/>
                <a:ext cx="531996" cy="413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1200" b="1" dirty="0" smtClean="0">
                    <a:solidFill>
                      <a:srgbClr val="4ABFDA"/>
                    </a:solidFill>
                  </a:rPr>
                  <a:t>4</a:t>
                </a:r>
                <a:endParaRPr lang="fr-FR" sz="1200" b="1" dirty="0">
                  <a:solidFill>
                    <a:srgbClr val="4ABFDA"/>
                  </a:solidFill>
                </a:endParaRPr>
              </a:p>
            </p:txBody>
          </p:sp>
        </p:grpSp>
        <p:grpSp>
          <p:nvGrpSpPr>
            <p:cNvPr id="99" name="Groupe 98"/>
            <p:cNvGrpSpPr/>
            <p:nvPr/>
          </p:nvGrpSpPr>
          <p:grpSpPr>
            <a:xfrm>
              <a:off x="6984440" y="1484784"/>
              <a:ext cx="1548000" cy="491799"/>
              <a:chOff x="238565" y="260648"/>
              <a:chExt cx="2409876" cy="648072"/>
            </a:xfrm>
            <a:effectLst/>
          </p:grpSpPr>
          <p:sp>
            <p:nvSpPr>
              <p:cNvPr id="100" name="Pentagone 99"/>
              <p:cNvSpPr/>
              <p:nvPr/>
            </p:nvSpPr>
            <p:spPr>
              <a:xfrm>
                <a:off x="238565" y="260648"/>
                <a:ext cx="2409876" cy="648072"/>
              </a:xfrm>
              <a:prstGeom prst="homePlate">
                <a:avLst>
                  <a:gd name="adj" fmla="val 29601"/>
                </a:avLst>
              </a:prstGeom>
              <a:solidFill>
                <a:srgbClr val="4ABF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ZoneTexte 100"/>
              <p:cNvSpPr txBox="1"/>
              <p:nvPr/>
            </p:nvSpPr>
            <p:spPr>
              <a:xfrm>
                <a:off x="739126" y="362967"/>
                <a:ext cx="1850262" cy="4461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800" b="1" dirty="0" smtClean="0">
                    <a:solidFill>
                      <a:schemeClr val="bg1"/>
                    </a:solidFill>
                  </a:rPr>
                  <a:t>RISQUES </a:t>
                </a:r>
              </a:p>
              <a:p>
                <a:pPr algn="ctr"/>
                <a:r>
                  <a:rPr lang="fr-FR" sz="800" b="1" dirty="0" smtClean="0">
                    <a:solidFill>
                      <a:schemeClr val="bg1"/>
                    </a:solidFill>
                  </a:rPr>
                  <a:t>PROFESSIONNELS</a:t>
                </a:r>
                <a:endParaRPr lang="fr-FR" sz="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2" name="Ellipse 101"/>
              <p:cNvSpPr/>
              <p:nvPr/>
            </p:nvSpPr>
            <p:spPr>
              <a:xfrm>
                <a:off x="361698" y="380953"/>
                <a:ext cx="531996" cy="413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1200" b="1" dirty="0" smtClean="0">
                    <a:solidFill>
                      <a:srgbClr val="4ABFDA"/>
                    </a:solidFill>
                  </a:rPr>
                  <a:t>5</a:t>
                </a:r>
                <a:endParaRPr lang="fr-FR" sz="1200" b="1" dirty="0">
                  <a:solidFill>
                    <a:srgbClr val="4ABFDA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081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7" dur="indefinite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1111E-6 L 0.43333 0.3284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67" y="1641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9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333 0.32847 L -1.4408 0.31782 " pathEditMode="relative" rAng="0" ptsTypes="AA">
                                      <p:cBhvr>
                                        <p:cTn id="15" dur="6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15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e 3"/>
          <p:cNvGrpSpPr/>
          <p:nvPr/>
        </p:nvGrpSpPr>
        <p:grpSpPr>
          <a:xfrm rot="503071">
            <a:off x="140173" y="655381"/>
            <a:ext cx="8324736" cy="9924574"/>
            <a:chOff x="1589278" y="-1251520"/>
            <a:chExt cx="5306739" cy="8616110"/>
          </a:xfrm>
          <a:effectLst>
            <a:outerShdw blurRad="50800" dist="177800" dir="2700000" algn="tl" rotWithShape="0">
              <a:prstClr val="black">
                <a:alpha val="40000"/>
              </a:prstClr>
            </a:outerShdw>
          </a:effectLst>
          <a:scene3d>
            <a:camera prst="perspectiveAbove">
              <a:rot lat="21000000" lon="180000" rev="0"/>
            </a:camera>
            <a:lightRig rig="threePt" dir="t"/>
          </a:scene3d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9278" y="-1251520"/>
              <a:ext cx="5306739" cy="6438900"/>
            </a:xfrm>
            <a:prstGeom prst="rect">
              <a:avLst/>
            </a:prstGeom>
            <a:noFill/>
            <a:ln>
              <a:noFill/>
            </a:ln>
            <a:sp3d z="-6350" prstMaterial="matte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9278" y="5157192"/>
              <a:ext cx="5306739" cy="2207398"/>
            </a:xfrm>
            <a:prstGeom prst="rect">
              <a:avLst/>
            </a:prstGeom>
            <a:noFill/>
            <a:ln>
              <a:noFill/>
            </a:ln>
            <a:sp3d z="-6350" prstMaterial="matte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Groupe 5"/>
          <p:cNvGrpSpPr/>
          <p:nvPr/>
        </p:nvGrpSpPr>
        <p:grpSpPr>
          <a:xfrm>
            <a:off x="179512" y="260648"/>
            <a:ext cx="2664296" cy="648072"/>
            <a:chOff x="179512" y="260648"/>
            <a:chExt cx="2664296" cy="648072"/>
          </a:xfrm>
        </p:grpSpPr>
        <p:sp>
          <p:nvSpPr>
            <p:cNvPr id="2" name="Pentagone 1"/>
            <p:cNvSpPr/>
            <p:nvPr/>
          </p:nvSpPr>
          <p:spPr>
            <a:xfrm>
              <a:off x="179512" y="260648"/>
              <a:ext cx="2664296" cy="648072"/>
            </a:xfrm>
            <a:prstGeom prst="homePlate">
              <a:avLst>
                <a:gd name="adj" fmla="val 29601"/>
              </a:avLst>
            </a:prstGeom>
            <a:solidFill>
              <a:srgbClr val="4ABFDA"/>
            </a:solidFill>
            <a:ln>
              <a:noFill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bg1"/>
                </a:solidFill>
              </a:endParaRPr>
            </a:p>
          </p:txBody>
        </p:sp>
        <p:sp>
          <p:nvSpPr>
            <p:cNvPr id="3" name="Ellipse 2"/>
            <p:cNvSpPr/>
            <p:nvPr/>
          </p:nvSpPr>
          <p:spPr>
            <a:xfrm>
              <a:off x="340451" y="332656"/>
              <a:ext cx="504056" cy="5040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>
                  <a:solidFill>
                    <a:srgbClr val="00B0F0"/>
                  </a:solidFill>
                </a:rPr>
                <a:t>1</a:t>
              </a:r>
              <a:endParaRPr lang="fr-FR" b="1" dirty="0">
                <a:solidFill>
                  <a:srgbClr val="00B0F0"/>
                </a:solidFill>
              </a:endParaRPr>
            </a:p>
          </p:txBody>
        </p:sp>
        <p:sp>
          <p:nvSpPr>
            <p:cNvPr id="5" name="ZoneTexte 4"/>
            <p:cNvSpPr txBox="1"/>
            <p:nvPr/>
          </p:nvSpPr>
          <p:spPr>
            <a:xfrm>
              <a:off x="872447" y="288588"/>
              <a:ext cx="1656184" cy="584775"/>
            </a:xfrm>
            <a:prstGeom prst="rect">
              <a:avLst/>
            </a:prstGeom>
            <a:solidFill>
              <a:srgbClr val="4ABFDA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 smtClean="0">
                  <a:solidFill>
                    <a:schemeClr val="bg1"/>
                  </a:solidFill>
                </a:rPr>
                <a:t>VOTRE STRUCTURE</a:t>
              </a:r>
              <a:endParaRPr lang="fr-FR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Rectangle à coins arrondis 7"/>
          <p:cNvSpPr/>
          <p:nvPr/>
        </p:nvSpPr>
        <p:spPr>
          <a:xfrm>
            <a:off x="340451" y="4941168"/>
            <a:ext cx="5095645" cy="1656184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4ABF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Des données administratives 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Coordonnées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Taille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Types de contrats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37393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96296E-6 L 0.14202 -0.86644 " pathEditMode="relative" rAng="0" ptsTypes="AA">
                                      <p:cBhvr>
                                        <p:cTn id="17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-4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11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Groupe 14"/>
          <p:cNvGrpSpPr/>
          <p:nvPr/>
        </p:nvGrpSpPr>
        <p:grpSpPr>
          <a:xfrm rot="462103">
            <a:off x="298377" y="837182"/>
            <a:ext cx="7886190" cy="11377264"/>
            <a:chOff x="1835696" y="-1539552"/>
            <a:chExt cx="5450757" cy="11377264"/>
          </a:xfrm>
          <a:effectLst>
            <a:outerShdw blurRad="50800" dist="1778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>
              <a:rot lat="21000000" lon="180000" rev="0"/>
            </a:camera>
            <a:lightRig rig="threePt" dir="t"/>
          </a:scene3d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-1539552"/>
              <a:ext cx="5450756" cy="6124575"/>
            </a:xfrm>
            <a:prstGeom prst="rect">
              <a:avLst/>
            </a:prstGeom>
            <a:noFill/>
            <a:ln>
              <a:noFill/>
            </a:ln>
            <a:sp3d prstMaterial="matte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7" y="4537638"/>
              <a:ext cx="5450756" cy="5300074"/>
            </a:xfrm>
            <a:prstGeom prst="rect">
              <a:avLst/>
            </a:prstGeom>
            <a:noFill/>
            <a:ln>
              <a:noFill/>
            </a:ln>
            <a:sp3d prstMaterial="matte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Rectangle à coins arrondis 17"/>
          <p:cNvSpPr/>
          <p:nvPr/>
        </p:nvSpPr>
        <p:spPr>
          <a:xfrm>
            <a:off x="340451" y="4797152"/>
            <a:ext cx="5095645" cy="1800200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4ABF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Des données organisationnelles :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Groupe ou indépendant 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Marge </a:t>
            </a: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 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manœuvre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Interlocuteurs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IRP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6" name="Groupe 5"/>
          <p:cNvGrpSpPr/>
          <p:nvPr/>
        </p:nvGrpSpPr>
        <p:grpSpPr>
          <a:xfrm>
            <a:off x="179512" y="260648"/>
            <a:ext cx="2664296" cy="648072"/>
            <a:chOff x="179512" y="260648"/>
            <a:chExt cx="2664296" cy="648072"/>
          </a:xfrm>
        </p:grpSpPr>
        <p:sp>
          <p:nvSpPr>
            <p:cNvPr id="2" name="Pentagone 1"/>
            <p:cNvSpPr/>
            <p:nvPr/>
          </p:nvSpPr>
          <p:spPr>
            <a:xfrm>
              <a:off x="179512" y="260648"/>
              <a:ext cx="2664296" cy="648072"/>
            </a:xfrm>
            <a:prstGeom prst="homePlate">
              <a:avLst>
                <a:gd name="adj" fmla="val 29601"/>
              </a:avLst>
            </a:prstGeom>
            <a:solidFill>
              <a:srgbClr val="4ABFDA"/>
            </a:solidFill>
            <a:ln>
              <a:noFill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" name="Ellipse 2"/>
            <p:cNvSpPr/>
            <p:nvPr/>
          </p:nvSpPr>
          <p:spPr>
            <a:xfrm>
              <a:off x="340451" y="332656"/>
              <a:ext cx="504056" cy="5040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4ABFDA"/>
                  </a:solidFill>
                </a:rPr>
                <a:t>2</a:t>
              </a:r>
            </a:p>
          </p:txBody>
        </p:sp>
        <p:sp>
          <p:nvSpPr>
            <p:cNvPr id="5" name="ZoneTexte 4"/>
            <p:cNvSpPr txBox="1"/>
            <p:nvPr/>
          </p:nvSpPr>
          <p:spPr>
            <a:xfrm>
              <a:off x="872447" y="404664"/>
              <a:ext cx="1656184" cy="338554"/>
            </a:xfrm>
            <a:prstGeom prst="rect">
              <a:avLst/>
            </a:prstGeom>
            <a:solidFill>
              <a:srgbClr val="4ABFDA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solidFill>
                    <a:schemeClr val="bg1"/>
                  </a:solidFill>
                </a:rPr>
                <a:t>ORGANISATION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2135314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1625 -1.07083 " pathEditMode="relative" rAng="0" ptsTypes="AA">
                                      <p:cBhvr>
                                        <p:cTn id="17" dur="1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25" y="-5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12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e 3"/>
          <p:cNvGrpSpPr/>
          <p:nvPr/>
        </p:nvGrpSpPr>
        <p:grpSpPr>
          <a:xfrm>
            <a:off x="-396552" y="444904"/>
            <a:ext cx="9022278" cy="11728431"/>
            <a:chOff x="223989" y="444904"/>
            <a:chExt cx="8329729" cy="11728431"/>
          </a:xfrm>
          <a:effectLst>
            <a:outerShdw blurRad="50800" dist="1778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 fov="2400000">
              <a:rot lat="21000000" lon="180000" rev="0"/>
            </a:camera>
            <a:lightRig rig="threePt" dir="t"/>
          </a:scene3d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95657">
              <a:off x="1135116" y="444904"/>
              <a:ext cx="7418602" cy="3998962"/>
            </a:xfrm>
            <a:prstGeom prst="rect">
              <a:avLst/>
            </a:prstGeom>
            <a:noFill/>
            <a:ln>
              <a:noFill/>
            </a:ln>
            <a:sp3d prstMaterial="matte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95657">
              <a:off x="660245" y="4417580"/>
              <a:ext cx="7466987" cy="3753048"/>
            </a:xfrm>
            <a:prstGeom prst="rect">
              <a:avLst/>
            </a:prstGeom>
            <a:noFill/>
            <a:ln>
              <a:noFill/>
            </a:ln>
            <a:sp3d prstMaterial="matte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95657">
              <a:off x="223989" y="8161633"/>
              <a:ext cx="7452553" cy="4011702"/>
            </a:xfrm>
            <a:prstGeom prst="rect">
              <a:avLst/>
            </a:prstGeom>
            <a:noFill/>
            <a:ln>
              <a:noFill/>
            </a:ln>
            <a:sp3d prstMaterial="matte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Groupe 5"/>
          <p:cNvGrpSpPr/>
          <p:nvPr/>
        </p:nvGrpSpPr>
        <p:grpSpPr>
          <a:xfrm>
            <a:off x="179512" y="260648"/>
            <a:ext cx="2664296" cy="648072"/>
            <a:chOff x="179512" y="260648"/>
            <a:chExt cx="2664296" cy="648072"/>
          </a:xfr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" name="Pentagone 1"/>
            <p:cNvSpPr/>
            <p:nvPr/>
          </p:nvSpPr>
          <p:spPr>
            <a:xfrm>
              <a:off x="179512" y="260648"/>
              <a:ext cx="2664296" cy="648072"/>
            </a:xfrm>
            <a:prstGeom prst="homePlate">
              <a:avLst>
                <a:gd name="adj" fmla="val 29601"/>
              </a:avLst>
            </a:prstGeom>
            <a:solidFill>
              <a:srgbClr val="4ABF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" name="Ellipse 2"/>
            <p:cNvSpPr/>
            <p:nvPr/>
          </p:nvSpPr>
          <p:spPr>
            <a:xfrm>
              <a:off x="340451" y="332656"/>
              <a:ext cx="504056" cy="5040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>
                  <a:solidFill>
                    <a:srgbClr val="4ABFDA"/>
                  </a:solidFill>
                </a:rPr>
                <a:t>3</a:t>
              </a:r>
              <a:endParaRPr lang="fr-FR" b="1" dirty="0">
                <a:solidFill>
                  <a:srgbClr val="4ABFDA"/>
                </a:solidFill>
              </a:endParaRPr>
            </a:p>
          </p:txBody>
        </p:sp>
        <p:sp>
          <p:nvSpPr>
            <p:cNvPr id="5" name="ZoneTexte 4"/>
            <p:cNvSpPr txBox="1"/>
            <p:nvPr/>
          </p:nvSpPr>
          <p:spPr>
            <a:xfrm>
              <a:off x="872447" y="404664"/>
              <a:ext cx="1656184" cy="338554"/>
            </a:xfrm>
            <a:prstGeom prst="rect">
              <a:avLst/>
            </a:prstGeom>
            <a:solidFill>
              <a:srgbClr val="4ABFDA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 smtClean="0">
                  <a:solidFill>
                    <a:schemeClr val="bg1"/>
                  </a:solidFill>
                </a:rPr>
                <a:t>ACTIVITES</a:t>
              </a:r>
              <a:endParaRPr lang="fr-FR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ectangle à coins arrondis 16"/>
          <p:cNvSpPr/>
          <p:nvPr/>
        </p:nvSpPr>
        <p:spPr>
          <a:xfrm>
            <a:off x="340451" y="4797152"/>
            <a:ext cx="7039861" cy="1800200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4ABF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Identifications des activités réelles :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45 activités 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proposées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Proposition </a:t>
            </a: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d’activités en fonction du code NAF/APE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Regrouper les salariés dans des activités principales 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IRP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766193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0521 -1.12338 " pathEditMode="relative" rAng="0" ptsTypes="AA">
                                      <p:cBhvr>
                                        <p:cTn id="17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60" y="-56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e 17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19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" name="Groupe 32"/>
          <p:cNvGrpSpPr/>
          <p:nvPr/>
        </p:nvGrpSpPr>
        <p:grpSpPr>
          <a:xfrm rot="344256">
            <a:off x="-841651" y="-95735"/>
            <a:ext cx="8958838" cy="20990809"/>
            <a:chOff x="1999231" y="-7444208"/>
            <a:chExt cx="5311524" cy="20882320"/>
          </a:xfrm>
          <a:effectLst>
            <a:outerShdw blurRad="50800" dist="1778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 fov="2400000">
              <a:rot lat="21000000" lon="180000" rev="0"/>
            </a:camera>
            <a:lightRig rig="threePt" dir="t"/>
          </a:scene3d>
        </p:grpSpPr>
        <p:grpSp>
          <p:nvGrpSpPr>
            <p:cNvPr id="34" name="Groupe 33"/>
            <p:cNvGrpSpPr/>
            <p:nvPr/>
          </p:nvGrpSpPr>
          <p:grpSpPr>
            <a:xfrm>
              <a:off x="1999231" y="-7444208"/>
              <a:ext cx="5311502" cy="20882320"/>
              <a:chOff x="1979712" y="-13060832"/>
              <a:chExt cx="5311502" cy="20882320"/>
            </a:xfrm>
          </p:grpSpPr>
          <p:grpSp>
            <p:nvGrpSpPr>
              <p:cNvPr id="36" name="Groupe 35"/>
              <p:cNvGrpSpPr/>
              <p:nvPr/>
            </p:nvGrpSpPr>
            <p:grpSpPr>
              <a:xfrm>
                <a:off x="1979712" y="-13060832"/>
                <a:ext cx="5311502" cy="16779953"/>
                <a:chOff x="1979712" y="-9892480"/>
                <a:chExt cx="5311502" cy="16779953"/>
              </a:xfrm>
            </p:grpSpPr>
            <p:grpSp>
              <p:nvGrpSpPr>
                <p:cNvPr id="38" name="Groupe 37"/>
                <p:cNvGrpSpPr/>
                <p:nvPr/>
              </p:nvGrpSpPr>
              <p:grpSpPr>
                <a:xfrm>
                  <a:off x="1979712" y="-9892480"/>
                  <a:ext cx="5311502" cy="12464966"/>
                  <a:chOff x="1979712" y="-3915816"/>
                  <a:chExt cx="5311502" cy="12464966"/>
                </a:xfrm>
              </p:grpSpPr>
              <p:grpSp>
                <p:nvGrpSpPr>
                  <p:cNvPr id="40" name="Groupe 39"/>
                  <p:cNvGrpSpPr/>
                  <p:nvPr/>
                </p:nvGrpSpPr>
                <p:grpSpPr>
                  <a:xfrm>
                    <a:off x="1979712" y="-3915816"/>
                    <a:ext cx="5311502" cy="8496944"/>
                    <a:chOff x="1979712" y="-243408"/>
                    <a:chExt cx="5311502" cy="8496944"/>
                  </a:xfrm>
                </p:grpSpPr>
                <p:pic>
                  <p:nvPicPr>
                    <p:cNvPr id="42" name="Picture 2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979712" y="-243408"/>
                      <a:ext cx="5311502" cy="449681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sp3d prstMaterial="matte"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43" name="Picture 3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7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979712" y="4271516"/>
                      <a:ext cx="5311502" cy="39820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sp3d prstMaterial="matte"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pic>
                <p:nvPicPr>
                  <p:cNvPr id="41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79712" y="4811900"/>
                    <a:ext cx="5311502" cy="3737250"/>
                  </a:xfrm>
                  <a:prstGeom prst="rect">
                    <a:avLst/>
                  </a:prstGeom>
                  <a:noFill/>
                  <a:ln>
                    <a:noFill/>
                  </a:ln>
                  <a:sp3d prstMaterial="matte"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pic>
              <p:nvPicPr>
                <p:cNvPr id="39" name="Picture 5"/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81426" y="2579652"/>
                  <a:ext cx="5309788" cy="4307821"/>
                </a:xfrm>
                <a:prstGeom prst="rect">
                  <a:avLst/>
                </a:prstGeom>
                <a:noFill/>
                <a:ln>
                  <a:noFill/>
                </a:ln>
                <a:sp3d prstMaterial="matte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37" name="Picture 6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81426" y="3741470"/>
                <a:ext cx="5309788" cy="4080018"/>
              </a:xfrm>
              <a:prstGeom prst="rect">
                <a:avLst/>
              </a:prstGeom>
              <a:noFill/>
              <a:ln>
                <a:noFill/>
              </a:ln>
              <a:sp3d prstMaterial="matte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0944" y="1052736"/>
              <a:ext cx="5309811" cy="230773"/>
            </a:xfrm>
            <a:prstGeom prst="rect">
              <a:avLst/>
            </a:prstGeom>
            <a:noFill/>
            <a:ln>
              <a:noFill/>
            </a:ln>
            <a:sp3d prstMaterial="matte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Rectangle à coins arrondis 23"/>
          <p:cNvSpPr/>
          <p:nvPr/>
        </p:nvSpPr>
        <p:spPr>
          <a:xfrm>
            <a:off x="302962" y="4829262"/>
            <a:ext cx="7039861" cy="1800200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4ABF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Données sur la démarche de prévention de l’adhérent :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Acteur(s</a:t>
            </a: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 interne(s) en 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SST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Démarche </a:t>
            </a: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d’évaluation des 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risques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Gestion </a:t>
            </a: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et actions de 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prévention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Différents </a:t>
            </a: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indicateurs 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complémentaires </a:t>
            </a:r>
            <a:r>
              <a:rPr lang="fr-FR" dirty="0"/>
              <a:t>sur la</a:t>
            </a:r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6" name="Groupe 5"/>
          <p:cNvGrpSpPr/>
          <p:nvPr/>
        </p:nvGrpSpPr>
        <p:grpSpPr>
          <a:xfrm>
            <a:off x="179512" y="260648"/>
            <a:ext cx="2664296" cy="648072"/>
            <a:chOff x="179512" y="260648"/>
            <a:chExt cx="2664296" cy="648072"/>
          </a:xfrm>
        </p:grpSpPr>
        <p:sp>
          <p:nvSpPr>
            <p:cNvPr id="2" name="Pentagone 1"/>
            <p:cNvSpPr/>
            <p:nvPr/>
          </p:nvSpPr>
          <p:spPr>
            <a:xfrm>
              <a:off x="179512" y="260648"/>
              <a:ext cx="2664296" cy="648072"/>
            </a:xfrm>
            <a:prstGeom prst="homePlate">
              <a:avLst>
                <a:gd name="adj" fmla="val 29601"/>
              </a:avLst>
            </a:prstGeom>
            <a:solidFill>
              <a:srgbClr val="4ABFDA"/>
            </a:solidFill>
            <a:ln>
              <a:noFill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" name="Ellipse 2"/>
            <p:cNvSpPr/>
            <p:nvPr/>
          </p:nvSpPr>
          <p:spPr>
            <a:xfrm>
              <a:off x="340451" y="332656"/>
              <a:ext cx="504056" cy="5040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4ABFDA"/>
                  </a:solidFill>
                </a:rPr>
                <a:t>4</a:t>
              </a:r>
            </a:p>
          </p:txBody>
        </p:sp>
        <p:sp>
          <p:nvSpPr>
            <p:cNvPr id="5" name="ZoneTexte 4"/>
            <p:cNvSpPr txBox="1"/>
            <p:nvPr/>
          </p:nvSpPr>
          <p:spPr>
            <a:xfrm>
              <a:off x="872447" y="404664"/>
              <a:ext cx="1656184" cy="338554"/>
            </a:xfrm>
            <a:prstGeom prst="rect">
              <a:avLst/>
            </a:prstGeom>
            <a:solidFill>
              <a:srgbClr val="4ABFDA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 smtClean="0">
                  <a:solidFill>
                    <a:schemeClr val="bg1"/>
                  </a:solidFill>
                </a:rPr>
                <a:t>PREVENTION</a:t>
              </a:r>
              <a:endParaRPr lang="fr-FR" sz="1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6060848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81481E-6 L 0.23611 -2.52848 " pathEditMode="relative" rAng="0" ptsTypes="AA">
                                      <p:cBhvr>
                                        <p:cTn id="17" dur="13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6" y="-126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14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Groupe 23"/>
          <p:cNvGrpSpPr/>
          <p:nvPr/>
        </p:nvGrpSpPr>
        <p:grpSpPr>
          <a:xfrm rot="245866">
            <a:off x="-8940" y="451254"/>
            <a:ext cx="8691412" cy="14693642"/>
            <a:chOff x="827583" y="-6868144"/>
            <a:chExt cx="5656448" cy="13023683"/>
          </a:xfrm>
          <a:effectLst>
            <a:outerShdw blurRad="50800" dist="1778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 fov="2400000">
              <a:rot lat="21000000" lon="180000" rev="0"/>
            </a:camera>
            <a:lightRig rig="threePt" dir="t"/>
          </a:scene3d>
        </p:grpSpPr>
        <p:grpSp>
          <p:nvGrpSpPr>
            <p:cNvPr id="25" name="Groupe 24"/>
            <p:cNvGrpSpPr/>
            <p:nvPr/>
          </p:nvGrpSpPr>
          <p:grpSpPr>
            <a:xfrm>
              <a:off x="827583" y="-6868144"/>
              <a:ext cx="5656448" cy="11297730"/>
              <a:chOff x="827583" y="-3123728"/>
              <a:chExt cx="5656448" cy="11297730"/>
            </a:xfrm>
          </p:grpSpPr>
          <p:pic>
            <p:nvPicPr>
              <p:cNvPr id="27" name="Picture 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7584" y="-3123728"/>
                <a:ext cx="5656447" cy="3953247"/>
              </a:xfrm>
              <a:prstGeom prst="rect">
                <a:avLst/>
              </a:prstGeom>
              <a:noFill/>
              <a:ln>
                <a:noFill/>
              </a:ln>
              <a:sp3d prstMaterial="matte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" name="Picture 4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7583" y="764704"/>
                <a:ext cx="5656447" cy="3640736"/>
              </a:xfrm>
              <a:prstGeom prst="rect">
                <a:avLst/>
              </a:prstGeom>
              <a:noFill/>
              <a:ln>
                <a:noFill/>
              </a:ln>
              <a:sp3d prstMaterial="matte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" name="Picture 5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7583" y="4437112"/>
                <a:ext cx="5656447" cy="3736890"/>
              </a:xfrm>
              <a:prstGeom prst="rect">
                <a:avLst/>
              </a:prstGeom>
              <a:noFill/>
              <a:ln>
                <a:noFill/>
              </a:ln>
              <a:sp3d prstMaterial="matte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6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214" y="4365104"/>
              <a:ext cx="5649815" cy="1790435"/>
            </a:xfrm>
            <a:prstGeom prst="rect">
              <a:avLst/>
            </a:prstGeom>
            <a:noFill/>
            <a:ln>
              <a:noFill/>
            </a:ln>
            <a:sp3d prstMaterial="matte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Rectangle à coins arrondis 17"/>
          <p:cNvSpPr/>
          <p:nvPr/>
        </p:nvSpPr>
        <p:spPr>
          <a:xfrm>
            <a:off x="302962" y="4829262"/>
            <a:ext cx="7039861" cy="1800200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4ABF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Première identification sur :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Situations 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dangereuses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Risques potentiels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Questions </a:t>
            </a: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adaptées aux activités de l’adhérents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Questions accessibles </a:t>
            </a:r>
            <a:r>
              <a:rPr lang="fr-FR" dirty="0" err="1" smtClean="0"/>
              <a:t>ur</a:t>
            </a:r>
            <a:r>
              <a:rPr lang="fr-FR" dirty="0" smtClean="0"/>
              <a:t> </a:t>
            </a:r>
            <a:r>
              <a:rPr lang="fr-FR" dirty="0"/>
              <a:t>la</a:t>
            </a:r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6" name="Groupe 5"/>
          <p:cNvGrpSpPr/>
          <p:nvPr/>
        </p:nvGrpSpPr>
        <p:grpSpPr>
          <a:xfrm>
            <a:off x="179512" y="260648"/>
            <a:ext cx="2664296" cy="648072"/>
            <a:chOff x="179512" y="260648"/>
            <a:chExt cx="2664296" cy="648072"/>
          </a:xfrm>
        </p:grpSpPr>
        <p:sp>
          <p:nvSpPr>
            <p:cNvPr id="2" name="Pentagone 1"/>
            <p:cNvSpPr/>
            <p:nvPr/>
          </p:nvSpPr>
          <p:spPr>
            <a:xfrm>
              <a:off x="179512" y="260648"/>
              <a:ext cx="2664296" cy="648072"/>
            </a:xfrm>
            <a:prstGeom prst="homePlate">
              <a:avLst>
                <a:gd name="adj" fmla="val 29601"/>
              </a:avLst>
            </a:prstGeom>
            <a:solidFill>
              <a:srgbClr val="4ABFDA"/>
            </a:solidFill>
            <a:ln>
              <a:noFill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" name="Ellipse 2"/>
            <p:cNvSpPr/>
            <p:nvPr/>
          </p:nvSpPr>
          <p:spPr>
            <a:xfrm>
              <a:off x="340451" y="332656"/>
              <a:ext cx="504056" cy="5040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>
                  <a:solidFill>
                    <a:srgbClr val="4ABFDA"/>
                  </a:solidFill>
                </a:rPr>
                <a:t>5</a:t>
              </a:r>
              <a:endParaRPr lang="fr-FR" b="1" dirty="0">
                <a:solidFill>
                  <a:srgbClr val="4ABFDA"/>
                </a:solidFill>
              </a:endParaRPr>
            </a:p>
          </p:txBody>
        </p:sp>
        <p:sp>
          <p:nvSpPr>
            <p:cNvPr id="5" name="ZoneTexte 4"/>
            <p:cNvSpPr txBox="1"/>
            <p:nvPr/>
          </p:nvSpPr>
          <p:spPr>
            <a:xfrm>
              <a:off x="872446" y="260648"/>
              <a:ext cx="1755337" cy="584775"/>
            </a:xfrm>
            <a:prstGeom prst="rect">
              <a:avLst/>
            </a:prstGeom>
            <a:solidFill>
              <a:srgbClr val="4ABFDA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 smtClean="0">
                  <a:solidFill>
                    <a:schemeClr val="bg1"/>
                  </a:solidFill>
                </a:rPr>
                <a:t>RISQUES</a:t>
              </a:r>
            </a:p>
            <a:p>
              <a:pPr algn="ctr"/>
              <a:r>
                <a:rPr lang="fr-FR" sz="1600" b="1" dirty="0" smtClean="0">
                  <a:solidFill>
                    <a:schemeClr val="bg1"/>
                  </a:solidFill>
                </a:rPr>
                <a:t>PROFESSIONNELS</a:t>
              </a:r>
              <a:endParaRPr lang="fr-FR" sz="1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6705788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96296E-6 L 0.12031 -1.61343 " pathEditMode="relative" rAng="0" ptsTypes="AA">
                                      <p:cBhvr>
                                        <p:cTn id="17" dur="1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7" y="-8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type="subTitle" idx="1"/>
          </p:nvPr>
        </p:nvSpPr>
        <p:spPr>
          <a:xfrm>
            <a:off x="881590" y="1556792"/>
            <a:ext cx="7452828" cy="5400600"/>
          </a:xfrm>
        </p:spPr>
        <p:txBody>
          <a:bodyPr>
            <a:noAutofit/>
          </a:bodyPr>
          <a:lstStyle/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fr-F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Impacter </a:t>
            </a: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et approcher l’ensemble </a:t>
            </a:r>
            <a:r>
              <a:rPr lang="fr-F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des </a:t>
            </a: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adhérents </a:t>
            </a:r>
            <a:endParaRPr lang="fr-FR" sz="2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fr-F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Les accompagner dans </a:t>
            </a: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leurs démarches de </a:t>
            </a:r>
            <a:r>
              <a:rPr lang="fr-F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prévention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fr-F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Rendre les adhérents acteurs de leur démarche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</a:t>
            </a:r>
            <a:r>
              <a:rPr lang="fr-F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dapter et individualiser l’offre de service du </a:t>
            </a:r>
            <a:r>
              <a:rPr lang="fr-FR" sz="24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SSTi</a:t>
            </a:r>
            <a:endParaRPr lang="fr-FR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fr-F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Harmoniser et articuler les pratiques préventives du </a:t>
            </a:r>
            <a:r>
              <a:rPr lang="fr-FR" sz="24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SSTi</a:t>
            </a:r>
            <a:endParaRPr lang="fr-FR" sz="2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fr-F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Répondre </a:t>
            </a: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aux besoins </a:t>
            </a:r>
            <a:r>
              <a:rPr lang="fr-F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réglementaires </a:t>
            </a: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 </a:t>
            </a:r>
            <a:r>
              <a:rPr lang="fr-F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Fiches d’entreprises, </a:t>
            </a: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inaptitudes, </a:t>
            </a:r>
            <a:r>
              <a:rPr lang="fr-F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…)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fr-F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Capitaliser les informations et les utiliser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fr-FR" sz="1800" b="1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fr-FR" sz="1800" dirty="0">
              <a:solidFill>
                <a:schemeClr val="tx1"/>
              </a:solidFill>
            </a:endParaRPr>
          </a:p>
          <a:p>
            <a:pPr algn="l"/>
            <a:endParaRPr lang="fr-FR" sz="1800" dirty="0" smtClean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fr-FR" sz="18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fr-FR" sz="1800" dirty="0" smtClean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fr-FR" sz="1800" dirty="0">
              <a:solidFill>
                <a:schemeClr val="tx1"/>
              </a:solidFill>
            </a:endParaRP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683568" y="2132856"/>
            <a:ext cx="7848872" cy="10331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fr-FR" sz="4000" dirty="0" smtClean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8200" y="332656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1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Objectifs 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3523341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763688" y="2060848"/>
            <a:ext cx="6120680" cy="68093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r-FR" sz="5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LES TABLEAUX DE BORD</a:t>
            </a:r>
          </a:p>
          <a:p>
            <a:pPr marL="0" indent="0" algn="ctr">
              <a:buNone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Des indicateurs de prévention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63875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m.panossian\Pictures\vlcsnap-2018-06-07-17h41m38s3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9144000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ZoneTexte 22"/>
          <p:cNvSpPr txBox="1"/>
          <p:nvPr/>
        </p:nvSpPr>
        <p:spPr>
          <a:xfrm>
            <a:off x="9468544" y="1340768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 rot="5400000">
            <a:off x="4283098" y="6382199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 rot="16200000">
            <a:off x="5147194" y="-3194865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-5581128" y="550421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 rot="16200000">
            <a:off x="-1187770" y="8182398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 rot="16200000">
            <a:off x="-469430" y="-3050849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-8264"/>
            <a:ext cx="13716204" cy="2069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/>
          <p:nvPr/>
        </p:nvSpPr>
        <p:spPr>
          <a:xfrm rot="16200000">
            <a:off x="-1259778" y="6238182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-5417355" y="488799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9180512" y="1342509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 rot="16200000">
            <a:off x="5147194" y="-3050849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 rot="5400000">
            <a:off x="4284838" y="6094167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" y="-88"/>
            <a:ext cx="3419872" cy="2148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-13648"/>
            <a:ext cx="3347864" cy="2156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717032"/>
            <a:ext cx="3635896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3491880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4906071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96296E-6 L -0.004 -1.1812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5907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38668E-6 L 1.26979 0.003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90" y="18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9.78487E-7 L -0.00382 1.631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8156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1.1566E-6 L -1.66667E-6 -1.1487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5743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5.55042E-7 L -1.58681 -0.0053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340" y="-27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7048E-6 L 0.01198 1.6402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820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38668E-6 L 1.26979 0.003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90" y="18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L -0.01128 -1.4331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-7166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9.78487E-7 L -0.00382 1.6315 " pathEditMode="relative" rAng="0" ptsTypes="AA">
                                      <p:cBhvr>
                                        <p:cTn id="30" dur="1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8156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1.1566E-6 L -1.66667E-6 -1.1487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5743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5.55042E-7 L -1.58681 -0.0053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340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96296E-6 L -0.004 -1.24421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6222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L 1.27187 -0.00532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94" y="-27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81481E-6 L -0.00382 1.6326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8162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85185E-6 L -0.00399 -1.10764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5539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07407E-6 L -1.55539 -0.00532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778" y="-278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81481E-6 L 0.01198 1.63264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8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1" grpId="0"/>
      <p:bldP spid="20" grpId="0"/>
      <p:bldP spid="19" grpId="0"/>
      <p:bldP spid="19" grpId="1"/>
      <p:bldP spid="18" grpId="0"/>
      <p:bldP spid="22" grpId="0"/>
      <p:bldP spid="22" grpId="1"/>
      <p:bldP spid="5" grpId="0"/>
      <p:bldP spid="5" grpId="1"/>
      <p:bldP spid="14" grpId="0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m.panossian\Pictures\vlcsnap-2018-06-07-17h41m38s3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9144000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ZoneTexte 21"/>
          <p:cNvSpPr txBox="1"/>
          <p:nvPr/>
        </p:nvSpPr>
        <p:spPr>
          <a:xfrm rot="16200000">
            <a:off x="-469430" y="1989710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-8264"/>
            <a:ext cx="13716204" cy="2069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à coins arrondis 3"/>
          <p:cNvSpPr/>
          <p:nvPr/>
        </p:nvSpPr>
        <p:spPr>
          <a:xfrm>
            <a:off x="395536" y="476672"/>
            <a:ext cx="2880320" cy="1512168"/>
          </a:xfrm>
          <a:prstGeom prst="roundRect">
            <a:avLst/>
          </a:prstGeom>
          <a:solidFill>
            <a:schemeClr val="bg1"/>
          </a:solidFill>
          <a:ln w="730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chemeClr val="accent4">
                    <a:lumMod val="75000"/>
                  </a:schemeClr>
                </a:solidFill>
              </a:rPr>
              <a:t>Tableau de bord </a:t>
            </a:r>
          </a:p>
          <a:p>
            <a:pPr algn="ctr"/>
            <a:r>
              <a:rPr lang="fr-FR" sz="2400" b="1" dirty="0" smtClean="0">
                <a:solidFill>
                  <a:schemeClr val="accent4">
                    <a:lumMod val="75000"/>
                  </a:schemeClr>
                </a:solidFill>
              </a:rPr>
              <a:t>Adhérent</a:t>
            </a:r>
            <a:endParaRPr lang="fr-FR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Rectangle à coins arrondis 11"/>
          <p:cNvSpPr/>
          <p:nvPr/>
        </p:nvSpPr>
        <p:spPr>
          <a:xfrm>
            <a:off x="5922569" y="488799"/>
            <a:ext cx="2880320" cy="1512168"/>
          </a:xfrm>
          <a:prstGeom prst="roundRect">
            <a:avLst/>
          </a:prstGeom>
          <a:solidFill>
            <a:schemeClr val="bg1"/>
          </a:solidFill>
          <a:ln w="730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accent4">
                    <a:lumMod val="75000"/>
                  </a:schemeClr>
                </a:solidFill>
              </a:rPr>
              <a:t>Tableau de bord </a:t>
            </a:r>
          </a:p>
          <a:p>
            <a:pPr algn="ctr"/>
            <a:r>
              <a:rPr lang="fr-FR" sz="2400" b="1" dirty="0" err="1" smtClean="0">
                <a:solidFill>
                  <a:schemeClr val="accent4">
                    <a:lumMod val="75000"/>
                  </a:schemeClr>
                </a:solidFill>
              </a:rPr>
              <a:t>SSTi</a:t>
            </a:r>
            <a:endParaRPr lang="fr-FR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 rot="16200000">
            <a:off x="-1259778" y="3357863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619672" y="580159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2195736" y="1342509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 rot="16200000">
            <a:off x="5147194" y="1989710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 rot="5400000">
            <a:off x="4284838" y="3285855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</a:rPr>
              <a:t>110010001011011010100010100101010011010101110</a:t>
            </a:r>
          </a:p>
          <a:p>
            <a:r>
              <a:rPr lang="fr-FR" b="1" dirty="0" smtClean="0">
                <a:solidFill>
                  <a:srgbClr val="00B050"/>
                </a:solidFill>
              </a:rPr>
              <a:t>110101010101001000001001010101111000011100001</a:t>
            </a:r>
            <a:endParaRPr lang="fr-FR" b="1" dirty="0">
              <a:solidFill>
                <a:srgbClr val="00B050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19872" cy="2148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-8265"/>
            <a:ext cx="3347864" cy="2156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717032"/>
            <a:ext cx="3635896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3491880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e 1"/>
          <p:cNvGrpSpPr/>
          <p:nvPr/>
        </p:nvGrpSpPr>
        <p:grpSpPr>
          <a:xfrm>
            <a:off x="3347864" y="2132856"/>
            <a:ext cx="2880320" cy="4091682"/>
            <a:chOff x="3347864" y="2132856"/>
            <a:chExt cx="2880320" cy="4091682"/>
          </a:xfrm>
        </p:grpSpPr>
        <p:sp>
          <p:nvSpPr>
            <p:cNvPr id="20" name="ZoneTexte 19"/>
            <p:cNvSpPr txBox="1"/>
            <p:nvPr/>
          </p:nvSpPr>
          <p:spPr>
            <a:xfrm>
              <a:off x="3347864" y="2132856"/>
              <a:ext cx="280831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Chaque donnée du diagnostic est interprétée et synthétisée dans un tableau de bord</a:t>
              </a:r>
              <a:endParaRPr lang="fr-FR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3347864" y="3501008"/>
              <a:ext cx="28083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Un tableau de bord pour l’adhérent</a:t>
              </a:r>
              <a:endParaRPr lang="fr-FR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" name="ZoneTexte 22"/>
            <p:cNvSpPr txBox="1"/>
            <p:nvPr/>
          </p:nvSpPr>
          <p:spPr>
            <a:xfrm>
              <a:off x="3347864" y="4365104"/>
              <a:ext cx="28083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Un tableau de bord pour le </a:t>
              </a:r>
              <a:r>
                <a:rPr lang="fr-FR" b="1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SSTi</a:t>
              </a:r>
              <a:endParaRPr lang="fr-FR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ZoneTexte 23"/>
            <p:cNvSpPr txBox="1"/>
            <p:nvPr/>
          </p:nvSpPr>
          <p:spPr>
            <a:xfrm>
              <a:off x="3419872" y="5301208"/>
              <a:ext cx="280831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Des tableaux de bord interactifs et connectés entre eux</a:t>
              </a:r>
              <a:endParaRPr lang="fr-FR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98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e 28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30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Groupe 12"/>
          <p:cNvGrpSpPr/>
          <p:nvPr/>
        </p:nvGrpSpPr>
        <p:grpSpPr>
          <a:xfrm>
            <a:off x="3995936" y="116632"/>
            <a:ext cx="5040559" cy="6624736"/>
            <a:chOff x="4427985" y="396702"/>
            <a:chExt cx="4320480" cy="6192689"/>
          </a:xfrm>
        </p:grpSpPr>
        <p:sp>
          <p:nvSpPr>
            <p:cNvPr id="2" name="Rectangle à coins arrondis 1"/>
            <p:cNvSpPr/>
            <p:nvPr/>
          </p:nvSpPr>
          <p:spPr>
            <a:xfrm rot="5400000">
              <a:off x="3491880" y="1332807"/>
              <a:ext cx="6192689" cy="4320480"/>
            </a:xfrm>
            <a:prstGeom prst="roundRect">
              <a:avLst>
                <a:gd name="adj" fmla="val 6863"/>
              </a:avLst>
            </a:prstGeom>
            <a:solidFill>
              <a:schemeClr val="bg1">
                <a:lumMod val="95000"/>
              </a:schemeClr>
            </a:solidFill>
            <a:effectLst>
              <a:outerShdw blurRad="50800" dist="1524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balanced" dir="t"/>
            </a:scene3d>
            <a:sp3d extrusionH="247650" prstMaterial="dkEdge">
              <a:bevelT w="165100" prst="coolSlant"/>
              <a:bevelB w="165100" prst="coolSlant"/>
              <a:extrusionClr>
                <a:schemeClr val="bg1">
                  <a:lumMod val="85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" name="Rectangle 2"/>
            <p:cNvSpPr/>
            <p:nvPr/>
          </p:nvSpPr>
          <p:spPr>
            <a:xfrm rot="5400000">
              <a:off x="4044815" y="1780902"/>
              <a:ext cx="5150355" cy="336743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135368" y="511003"/>
              <a:ext cx="2905714" cy="39241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fr-FR" sz="1400" b="1" dirty="0" smtClean="0">
                  <a:ln w="50800"/>
                  <a:solidFill>
                    <a:schemeClr val="bg1">
                      <a:shade val="50000"/>
                    </a:schemeClr>
                  </a:solidFill>
                </a:rPr>
                <a:t>Mon Diagnostic Prévention</a:t>
              </a:r>
              <a:endParaRPr lang="fr-FR" sz="1400" b="1" cap="none" spc="0" dirty="0">
                <a:ln w="50800"/>
                <a:solidFill>
                  <a:schemeClr val="bg1">
                    <a:shade val="50000"/>
                  </a:schemeClr>
                </a:solidFill>
                <a:effectLst/>
              </a:endParaRPr>
            </a:p>
          </p:txBody>
        </p:sp>
        <p:sp>
          <p:nvSpPr>
            <p:cNvPr id="11" name="Rectangle à coins arrondis 10"/>
            <p:cNvSpPr/>
            <p:nvPr/>
          </p:nvSpPr>
          <p:spPr>
            <a:xfrm>
              <a:off x="6367964" y="6265716"/>
              <a:ext cx="504056" cy="17722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4587750" y="658697"/>
            <a:ext cx="3917988" cy="20505349"/>
            <a:chOff x="4588942" y="662680"/>
            <a:chExt cx="3917988" cy="20505349"/>
          </a:xfrm>
        </p:grpSpPr>
        <p:grpSp>
          <p:nvGrpSpPr>
            <p:cNvPr id="20" name="Groupe 19"/>
            <p:cNvGrpSpPr/>
            <p:nvPr/>
          </p:nvGrpSpPr>
          <p:grpSpPr>
            <a:xfrm>
              <a:off x="4588942" y="662680"/>
              <a:ext cx="3917988" cy="18546980"/>
              <a:chOff x="4588942" y="662680"/>
              <a:chExt cx="3917988" cy="18546980"/>
            </a:xfrm>
          </p:grpSpPr>
          <p:grpSp>
            <p:nvGrpSpPr>
              <p:cNvPr id="19" name="Groupe 18"/>
              <p:cNvGrpSpPr/>
              <p:nvPr/>
            </p:nvGrpSpPr>
            <p:grpSpPr>
              <a:xfrm>
                <a:off x="4588942" y="662680"/>
                <a:ext cx="3917988" cy="16593366"/>
                <a:chOff x="4588942" y="662680"/>
                <a:chExt cx="3917988" cy="16593366"/>
              </a:xfrm>
            </p:grpSpPr>
            <p:grpSp>
              <p:nvGrpSpPr>
                <p:cNvPr id="18" name="Groupe 17"/>
                <p:cNvGrpSpPr/>
                <p:nvPr/>
              </p:nvGrpSpPr>
              <p:grpSpPr>
                <a:xfrm>
                  <a:off x="4606421" y="662680"/>
                  <a:ext cx="3900509" cy="14615962"/>
                  <a:chOff x="4606421" y="662680"/>
                  <a:chExt cx="3900509" cy="14615962"/>
                </a:xfrm>
              </p:grpSpPr>
              <p:grpSp>
                <p:nvGrpSpPr>
                  <p:cNvPr id="17" name="Groupe 16"/>
                  <p:cNvGrpSpPr/>
                  <p:nvPr/>
                </p:nvGrpSpPr>
                <p:grpSpPr>
                  <a:xfrm>
                    <a:off x="4606422" y="662680"/>
                    <a:ext cx="3900508" cy="10788045"/>
                    <a:chOff x="4606422" y="662680"/>
                    <a:chExt cx="3900508" cy="10788045"/>
                  </a:xfrm>
                </p:grpSpPr>
                <p:grpSp>
                  <p:nvGrpSpPr>
                    <p:cNvPr id="16" name="Groupe 15"/>
                    <p:cNvGrpSpPr/>
                    <p:nvPr/>
                  </p:nvGrpSpPr>
                  <p:grpSpPr>
                    <a:xfrm>
                      <a:off x="4606422" y="662680"/>
                      <a:ext cx="3900508" cy="9081718"/>
                      <a:chOff x="4606422" y="662680"/>
                      <a:chExt cx="3900508" cy="9081718"/>
                    </a:xfrm>
                  </p:grpSpPr>
                  <p:grpSp>
                    <p:nvGrpSpPr>
                      <p:cNvPr id="15" name="Groupe 14"/>
                      <p:cNvGrpSpPr/>
                      <p:nvPr/>
                    </p:nvGrpSpPr>
                    <p:grpSpPr>
                      <a:xfrm>
                        <a:off x="4606422" y="662680"/>
                        <a:ext cx="3900508" cy="6880947"/>
                        <a:chOff x="4606422" y="662680"/>
                        <a:chExt cx="3900508" cy="6880947"/>
                      </a:xfrm>
                    </p:grpSpPr>
                    <p:grpSp>
                      <p:nvGrpSpPr>
                        <p:cNvPr id="14" name="Groupe 13"/>
                        <p:cNvGrpSpPr/>
                        <p:nvPr/>
                      </p:nvGrpSpPr>
                      <p:grpSpPr>
                        <a:xfrm>
                          <a:off x="4606423" y="662680"/>
                          <a:ext cx="3900507" cy="4803733"/>
                          <a:chOff x="4606423" y="662680"/>
                          <a:chExt cx="3900507" cy="4803733"/>
                        </a:xfrm>
                      </p:grpSpPr>
                      <p:pic>
                        <p:nvPicPr>
                          <p:cNvPr id="2050" name="Picture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 cstate="print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06423" y="662680"/>
                            <a:ext cx="3900507" cy="240627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  <p:pic>
                        <p:nvPicPr>
                          <p:cNvPr id="2051" name="Picture 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 cstate="print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16785" y="3068958"/>
                            <a:ext cx="3890145" cy="239745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grpSp>
                    <p:pic>
                      <p:nvPicPr>
                        <p:cNvPr id="2052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 cstate="print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06422" y="5466413"/>
                          <a:ext cx="3900507" cy="207721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grpSp>
                  <p:pic>
                    <p:nvPicPr>
                      <p:cNvPr id="2053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6785" y="7543627"/>
                        <a:ext cx="3890144" cy="22007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pic>
                  <p:nvPicPr>
                    <p:cNvPr id="2054" name="Picture 6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0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616785" y="9744398"/>
                      <a:ext cx="3890144" cy="170632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pic>
                <p:nvPicPr>
                  <p:cNvPr id="2055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1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616785" y="11450725"/>
                    <a:ext cx="3890144" cy="17749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2056" name="Picture 8"/>
                  <p:cNvPicPr>
                    <a:picLocks noChangeAspect="1" noChangeArrowheads="1"/>
                  </p:cNvPicPr>
                  <p:nvPr/>
                </p:nvPicPr>
                <p:blipFill>
                  <a:blip r:embed="rId1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606421" y="13243595"/>
                    <a:ext cx="3900507" cy="203504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pic>
              <p:nvPicPr>
                <p:cNvPr id="2057" name="Picture 9"/>
                <p:cNvPicPr>
                  <a:picLocks noChangeAspect="1" noChangeArrowheads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88942" y="15312980"/>
                  <a:ext cx="3917986" cy="1943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2058" name="Picture 10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8942" y="17259515"/>
                <a:ext cx="3917986" cy="1950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8942" y="19223180"/>
              <a:ext cx="3917986" cy="1944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804" y="-14334"/>
            <a:ext cx="5320800" cy="6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091" y="6153429"/>
            <a:ext cx="5284800" cy="748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ZoneTexte 38"/>
          <p:cNvSpPr txBox="1"/>
          <p:nvPr/>
        </p:nvSpPr>
        <p:spPr>
          <a:xfrm>
            <a:off x="108169" y="908720"/>
            <a:ext cx="388776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 marge de manœuvre en prévention de l’adhérent</a:t>
            </a:r>
          </a:p>
          <a:p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Cartographie des activités</a:t>
            </a:r>
          </a:p>
          <a:p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Acteurs internes de la santé et la sécurité au travail</a:t>
            </a:r>
          </a:p>
          <a:p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Démarche d'évaluation des risques professionnels</a:t>
            </a:r>
          </a:p>
          <a:p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Gestion et actions de prévention</a:t>
            </a:r>
          </a:p>
          <a:p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Indicateurs complémentaires sur la santé et la sécurité des salariés</a:t>
            </a:r>
          </a:p>
          <a:p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Besoins en informations de l’adhérent</a:t>
            </a:r>
          </a:p>
          <a:p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Expositions potentielles aux risques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Espace réservé du contenu 2"/>
          <p:cNvSpPr txBox="1">
            <a:spLocks/>
          </p:cNvSpPr>
          <p:nvPr/>
        </p:nvSpPr>
        <p:spPr>
          <a:xfrm>
            <a:off x="0" y="260648"/>
            <a:ext cx="3635896" cy="648072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70000" lnSpcReduction="2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Des indicateurs sur …</a:t>
            </a:r>
          </a:p>
        </p:txBody>
      </p:sp>
    </p:spTree>
    <p:extLst>
      <p:ext uri="{BB962C8B-B14F-4D97-AF65-F5344CB8AC3E}">
        <p14:creationId xmlns:p14="http://schemas.microsoft.com/office/powerpoint/2010/main" val="461618359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-4.62535E-7 L -0.0033 -0.5129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-2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5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e 28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30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ZoneTexte 32"/>
          <p:cNvSpPr txBox="1"/>
          <p:nvPr/>
        </p:nvSpPr>
        <p:spPr>
          <a:xfrm>
            <a:off x="122191" y="895211"/>
            <a:ext cx="388776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 marge de manœuvre en prévention de l’adhérent</a:t>
            </a:r>
          </a:p>
          <a:p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Cartographie des activités</a:t>
            </a:r>
          </a:p>
          <a:p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Acteurs internes de la santé et la sécurité au travail</a:t>
            </a:r>
          </a:p>
          <a:p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Démarche d'évaluation des risques professionnels</a:t>
            </a:r>
          </a:p>
          <a:p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Gestion et actions de prévention</a:t>
            </a:r>
          </a:p>
          <a:p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Indicateurs complémentaires sur la santé et la sécurité des salariés</a:t>
            </a:r>
          </a:p>
          <a:p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Besoins en informations de l’adhérents</a:t>
            </a:r>
          </a:p>
          <a:p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Expositions potentielles aux risques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Groupe 12"/>
          <p:cNvGrpSpPr/>
          <p:nvPr/>
        </p:nvGrpSpPr>
        <p:grpSpPr>
          <a:xfrm>
            <a:off x="3995936" y="116632"/>
            <a:ext cx="5040559" cy="6624736"/>
            <a:chOff x="4427985" y="396702"/>
            <a:chExt cx="4320480" cy="6192689"/>
          </a:xfrm>
        </p:grpSpPr>
        <p:sp>
          <p:nvSpPr>
            <p:cNvPr id="2" name="Rectangle à coins arrondis 1"/>
            <p:cNvSpPr/>
            <p:nvPr/>
          </p:nvSpPr>
          <p:spPr>
            <a:xfrm rot="5400000">
              <a:off x="3491880" y="1332807"/>
              <a:ext cx="6192689" cy="4320480"/>
            </a:xfrm>
            <a:prstGeom prst="roundRect">
              <a:avLst>
                <a:gd name="adj" fmla="val 6863"/>
              </a:avLst>
            </a:prstGeom>
            <a:solidFill>
              <a:schemeClr val="bg1">
                <a:lumMod val="95000"/>
              </a:schemeClr>
            </a:solidFill>
            <a:effectLst>
              <a:outerShdw blurRad="50800" dist="1524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balanced" dir="t"/>
            </a:scene3d>
            <a:sp3d extrusionH="247650" prstMaterial="dkEdge">
              <a:bevelT w="165100" prst="coolSlant"/>
              <a:bevelB w="165100" prst="coolSlant"/>
              <a:extrusionClr>
                <a:schemeClr val="bg1">
                  <a:lumMod val="85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" name="Rectangle 2"/>
            <p:cNvSpPr/>
            <p:nvPr/>
          </p:nvSpPr>
          <p:spPr>
            <a:xfrm rot="5400000">
              <a:off x="4044815" y="1780902"/>
              <a:ext cx="5150355" cy="336743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135368" y="511003"/>
              <a:ext cx="2905714" cy="39241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fr-FR" sz="1400" b="1" dirty="0" smtClean="0">
                  <a:ln w="50800"/>
                  <a:solidFill>
                    <a:schemeClr val="bg1">
                      <a:shade val="50000"/>
                    </a:schemeClr>
                  </a:solidFill>
                </a:rPr>
                <a:t>Mon Diagnostic Prévention</a:t>
              </a:r>
              <a:endParaRPr lang="fr-FR" sz="1400" b="1" cap="none" spc="0" dirty="0">
                <a:ln w="50800"/>
                <a:solidFill>
                  <a:schemeClr val="bg1">
                    <a:shade val="50000"/>
                  </a:schemeClr>
                </a:solidFill>
                <a:effectLst/>
              </a:endParaRPr>
            </a:p>
          </p:txBody>
        </p:sp>
        <p:sp>
          <p:nvSpPr>
            <p:cNvPr id="11" name="Rectangle à coins arrondis 10"/>
            <p:cNvSpPr/>
            <p:nvPr/>
          </p:nvSpPr>
          <p:spPr>
            <a:xfrm>
              <a:off x="6367964" y="6265716"/>
              <a:ext cx="504056" cy="17722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4587750" y="-2835696"/>
            <a:ext cx="3917988" cy="20505349"/>
            <a:chOff x="4588942" y="662680"/>
            <a:chExt cx="3917988" cy="20505349"/>
          </a:xfrm>
        </p:grpSpPr>
        <p:grpSp>
          <p:nvGrpSpPr>
            <p:cNvPr id="20" name="Groupe 19"/>
            <p:cNvGrpSpPr/>
            <p:nvPr/>
          </p:nvGrpSpPr>
          <p:grpSpPr>
            <a:xfrm>
              <a:off x="4588942" y="662680"/>
              <a:ext cx="3917988" cy="18546980"/>
              <a:chOff x="4588942" y="662680"/>
              <a:chExt cx="3917988" cy="18546980"/>
            </a:xfrm>
          </p:grpSpPr>
          <p:grpSp>
            <p:nvGrpSpPr>
              <p:cNvPr id="19" name="Groupe 18"/>
              <p:cNvGrpSpPr/>
              <p:nvPr/>
            </p:nvGrpSpPr>
            <p:grpSpPr>
              <a:xfrm>
                <a:off x="4588942" y="662680"/>
                <a:ext cx="3917988" cy="16593366"/>
                <a:chOff x="4588942" y="662680"/>
                <a:chExt cx="3917988" cy="16593366"/>
              </a:xfrm>
            </p:grpSpPr>
            <p:grpSp>
              <p:nvGrpSpPr>
                <p:cNvPr id="18" name="Groupe 17"/>
                <p:cNvGrpSpPr/>
                <p:nvPr/>
              </p:nvGrpSpPr>
              <p:grpSpPr>
                <a:xfrm>
                  <a:off x="4606421" y="662680"/>
                  <a:ext cx="3900509" cy="14615962"/>
                  <a:chOff x="4606421" y="662680"/>
                  <a:chExt cx="3900509" cy="14615962"/>
                </a:xfrm>
              </p:grpSpPr>
              <p:grpSp>
                <p:nvGrpSpPr>
                  <p:cNvPr id="17" name="Groupe 16"/>
                  <p:cNvGrpSpPr/>
                  <p:nvPr/>
                </p:nvGrpSpPr>
                <p:grpSpPr>
                  <a:xfrm>
                    <a:off x="4606422" y="662680"/>
                    <a:ext cx="3900508" cy="10788045"/>
                    <a:chOff x="4606422" y="662680"/>
                    <a:chExt cx="3900508" cy="10788045"/>
                  </a:xfrm>
                </p:grpSpPr>
                <p:grpSp>
                  <p:nvGrpSpPr>
                    <p:cNvPr id="16" name="Groupe 15"/>
                    <p:cNvGrpSpPr/>
                    <p:nvPr/>
                  </p:nvGrpSpPr>
                  <p:grpSpPr>
                    <a:xfrm>
                      <a:off x="4606422" y="662680"/>
                      <a:ext cx="3900508" cy="9081718"/>
                      <a:chOff x="4606422" y="662680"/>
                      <a:chExt cx="3900508" cy="9081718"/>
                    </a:xfrm>
                  </p:grpSpPr>
                  <p:grpSp>
                    <p:nvGrpSpPr>
                      <p:cNvPr id="15" name="Groupe 14"/>
                      <p:cNvGrpSpPr/>
                      <p:nvPr/>
                    </p:nvGrpSpPr>
                    <p:grpSpPr>
                      <a:xfrm>
                        <a:off x="4606422" y="662680"/>
                        <a:ext cx="3900508" cy="6880947"/>
                        <a:chOff x="4606422" y="662680"/>
                        <a:chExt cx="3900508" cy="6880947"/>
                      </a:xfrm>
                    </p:grpSpPr>
                    <p:grpSp>
                      <p:nvGrpSpPr>
                        <p:cNvPr id="14" name="Groupe 13"/>
                        <p:cNvGrpSpPr/>
                        <p:nvPr/>
                      </p:nvGrpSpPr>
                      <p:grpSpPr>
                        <a:xfrm>
                          <a:off x="4606423" y="662680"/>
                          <a:ext cx="3900507" cy="4803733"/>
                          <a:chOff x="4606423" y="662680"/>
                          <a:chExt cx="3900507" cy="4803733"/>
                        </a:xfrm>
                      </p:grpSpPr>
                      <p:pic>
                        <p:nvPicPr>
                          <p:cNvPr id="2050" name="Picture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 cstate="print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06423" y="662680"/>
                            <a:ext cx="3900507" cy="240627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  <p:pic>
                        <p:nvPicPr>
                          <p:cNvPr id="2051" name="Picture 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 cstate="print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16785" y="3068958"/>
                            <a:ext cx="3890145" cy="239745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grpSp>
                    <p:pic>
                      <p:nvPicPr>
                        <p:cNvPr id="2052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 cstate="print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06422" y="5466413"/>
                          <a:ext cx="3900507" cy="207721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grpSp>
                  <p:pic>
                    <p:nvPicPr>
                      <p:cNvPr id="2053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6785" y="7543627"/>
                        <a:ext cx="3890144" cy="22007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pic>
                  <p:nvPicPr>
                    <p:cNvPr id="2054" name="Picture 6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0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616785" y="9744398"/>
                      <a:ext cx="3890144" cy="170632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pic>
                <p:nvPicPr>
                  <p:cNvPr id="2055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1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616785" y="11450725"/>
                    <a:ext cx="3890144" cy="17749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2056" name="Picture 8"/>
                  <p:cNvPicPr>
                    <a:picLocks noChangeAspect="1" noChangeArrowheads="1"/>
                  </p:cNvPicPr>
                  <p:nvPr/>
                </p:nvPicPr>
                <p:blipFill>
                  <a:blip r:embed="rId1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606421" y="13243595"/>
                    <a:ext cx="3900507" cy="203504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pic>
              <p:nvPicPr>
                <p:cNvPr id="2057" name="Picture 9"/>
                <p:cNvPicPr>
                  <a:picLocks noChangeAspect="1" noChangeArrowheads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88942" y="15312980"/>
                  <a:ext cx="3917986" cy="1943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2058" name="Picture 10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8942" y="17259515"/>
                <a:ext cx="3917986" cy="1950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8942" y="19223180"/>
              <a:ext cx="3917986" cy="1944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804" y="-14334"/>
            <a:ext cx="5320800" cy="6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091" y="6153429"/>
            <a:ext cx="5284800" cy="748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Espace réservé du contenu 2"/>
          <p:cNvSpPr txBox="1">
            <a:spLocks/>
          </p:cNvSpPr>
          <p:nvPr/>
        </p:nvSpPr>
        <p:spPr>
          <a:xfrm>
            <a:off x="0" y="260648"/>
            <a:ext cx="3635896" cy="648072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70000" lnSpcReduction="2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Des indicateurs sur …</a:t>
            </a:r>
          </a:p>
        </p:txBody>
      </p:sp>
    </p:spTree>
    <p:extLst>
      <p:ext uri="{BB962C8B-B14F-4D97-AF65-F5344CB8AC3E}">
        <p14:creationId xmlns:p14="http://schemas.microsoft.com/office/powerpoint/2010/main" val="111470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03608E-6 L -0.0033 -0.822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411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500" fill="hold"/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e 28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30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ZoneTexte 32"/>
          <p:cNvSpPr txBox="1"/>
          <p:nvPr/>
        </p:nvSpPr>
        <p:spPr>
          <a:xfrm>
            <a:off x="140267" y="895211"/>
            <a:ext cx="388776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 marge de manœuvre en prévention de l’adhérent</a:t>
            </a:r>
          </a:p>
          <a:p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Cartographie des activités</a:t>
            </a:r>
          </a:p>
          <a:p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Acteurs internes de la santé et la sécurité au travail</a:t>
            </a:r>
          </a:p>
          <a:p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Démarche d'évaluation des risques professionnels</a:t>
            </a:r>
          </a:p>
          <a:p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Gestions et actions de prévention</a:t>
            </a:r>
          </a:p>
          <a:p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Indicateurs complémentaires sur la santé et la sécurité des salariés</a:t>
            </a:r>
          </a:p>
          <a:p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Besoins en informations de l’adhérents</a:t>
            </a:r>
          </a:p>
          <a:p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Expositions potentielles aux risques</a:t>
            </a:r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Groupe 12"/>
          <p:cNvGrpSpPr/>
          <p:nvPr/>
        </p:nvGrpSpPr>
        <p:grpSpPr>
          <a:xfrm>
            <a:off x="3995936" y="116632"/>
            <a:ext cx="5040559" cy="6624736"/>
            <a:chOff x="4427985" y="396702"/>
            <a:chExt cx="4320480" cy="6192689"/>
          </a:xfrm>
        </p:grpSpPr>
        <p:sp>
          <p:nvSpPr>
            <p:cNvPr id="2" name="Rectangle à coins arrondis 1"/>
            <p:cNvSpPr/>
            <p:nvPr/>
          </p:nvSpPr>
          <p:spPr>
            <a:xfrm rot="5400000">
              <a:off x="3491880" y="1332807"/>
              <a:ext cx="6192689" cy="4320480"/>
            </a:xfrm>
            <a:prstGeom prst="roundRect">
              <a:avLst>
                <a:gd name="adj" fmla="val 6863"/>
              </a:avLst>
            </a:prstGeom>
            <a:solidFill>
              <a:schemeClr val="bg1">
                <a:lumMod val="95000"/>
              </a:schemeClr>
            </a:solidFill>
            <a:effectLst>
              <a:outerShdw blurRad="50800" dist="1524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balanced" dir="t"/>
            </a:scene3d>
            <a:sp3d extrusionH="247650" prstMaterial="dkEdge">
              <a:bevelT w="165100" prst="coolSlant"/>
              <a:bevelB w="165100" prst="coolSlant"/>
              <a:extrusionClr>
                <a:schemeClr val="bg1">
                  <a:lumMod val="85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" name="Rectangle 2"/>
            <p:cNvSpPr/>
            <p:nvPr/>
          </p:nvSpPr>
          <p:spPr>
            <a:xfrm rot="5400000">
              <a:off x="4044815" y="1780902"/>
              <a:ext cx="5150355" cy="336743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135368" y="511003"/>
              <a:ext cx="2905714" cy="39241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fr-FR" sz="1400" b="1" dirty="0" smtClean="0">
                  <a:ln w="50800"/>
                  <a:solidFill>
                    <a:schemeClr val="bg1">
                      <a:shade val="50000"/>
                    </a:schemeClr>
                  </a:solidFill>
                </a:rPr>
                <a:t>Mon Diagnostic Prévention</a:t>
              </a:r>
              <a:endParaRPr lang="fr-FR" sz="1400" b="1" cap="none" spc="0" dirty="0">
                <a:ln w="50800"/>
                <a:solidFill>
                  <a:schemeClr val="bg1">
                    <a:shade val="50000"/>
                  </a:schemeClr>
                </a:solidFill>
                <a:effectLst/>
              </a:endParaRPr>
            </a:p>
          </p:txBody>
        </p:sp>
        <p:sp>
          <p:nvSpPr>
            <p:cNvPr id="11" name="Rectangle à coins arrondis 10"/>
            <p:cNvSpPr/>
            <p:nvPr/>
          </p:nvSpPr>
          <p:spPr>
            <a:xfrm>
              <a:off x="6367964" y="6265716"/>
              <a:ext cx="504056" cy="17722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4587750" y="-8452320"/>
            <a:ext cx="3917988" cy="20505349"/>
            <a:chOff x="4588942" y="662680"/>
            <a:chExt cx="3917988" cy="20505349"/>
          </a:xfrm>
        </p:grpSpPr>
        <p:grpSp>
          <p:nvGrpSpPr>
            <p:cNvPr id="20" name="Groupe 19"/>
            <p:cNvGrpSpPr/>
            <p:nvPr/>
          </p:nvGrpSpPr>
          <p:grpSpPr>
            <a:xfrm>
              <a:off x="4588942" y="662680"/>
              <a:ext cx="3917988" cy="18546980"/>
              <a:chOff x="4588942" y="662680"/>
              <a:chExt cx="3917988" cy="18546980"/>
            </a:xfrm>
          </p:grpSpPr>
          <p:grpSp>
            <p:nvGrpSpPr>
              <p:cNvPr id="19" name="Groupe 18"/>
              <p:cNvGrpSpPr/>
              <p:nvPr/>
            </p:nvGrpSpPr>
            <p:grpSpPr>
              <a:xfrm>
                <a:off x="4588942" y="662680"/>
                <a:ext cx="3917988" cy="16593366"/>
                <a:chOff x="4588942" y="662680"/>
                <a:chExt cx="3917988" cy="16593366"/>
              </a:xfrm>
            </p:grpSpPr>
            <p:grpSp>
              <p:nvGrpSpPr>
                <p:cNvPr id="18" name="Groupe 17"/>
                <p:cNvGrpSpPr/>
                <p:nvPr/>
              </p:nvGrpSpPr>
              <p:grpSpPr>
                <a:xfrm>
                  <a:off x="4606421" y="662680"/>
                  <a:ext cx="3900509" cy="14615962"/>
                  <a:chOff x="4606421" y="662680"/>
                  <a:chExt cx="3900509" cy="14615962"/>
                </a:xfrm>
              </p:grpSpPr>
              <p:grpSp>
                <p:nvGrpSpPr>
                  <p:cNvPr id="17" name="Groupe 16"/>
                  <p:cNvGrpSpPr/>
                  <p:nvPr/>
                </p:nvGrpSpPr>
                <p:grpSpPr>
                  <a:xfrm>
                    <a:off x="4606422" y="662680"/>
                    <a:ext cx="3900508" cy="10788045"/>
                    <a:chOff x="4606422" y="662680"/>
                    <a:chExt cx="3900508" cy="10788045"/>
                  </a:xfrm>
                </p:grpSpPr>
                <p:grpSp>
                  <p:nvGrpSpPr>
                    <p:cNvPr id="16" name="Groupe 15"/>
                    <p:cNvGrpSpPr/>
                    <p:nvPr/>
                  </p:nvGrpSpPr>
                  <p:grpSpPr>
                    <a:xfrm>
                      <a:off x="4606422" y="662680"/>
                      <a:ext cx="3900508" cy="9081718"/>
                      <a:chOff x="4606422" y="662680"/>
                      <a:chExt cx="3900508" cy="9081718"/>
                    </a:xfrm>
                  </p:grpSpPr>
                  <p:grpSp>
                    <p:nvGrpSpPr>
                      <p:cNvPr id="15" name="Groupe 14"/>
                      <p:cNvGrpSpPr/>
                      <p:nvPr/>
                    </p:nvGrpSpPr>
                    <p:grpSpPr>
                      <a:xfrm>
                        <a:off x="4606422" y="662680"/>
                        <a:ext cx="3900508" cy="6880947"/>
                        <a:chOff x="4606422" y="662680"/>
                        <a:chExt cx="3900508" cy="6880947"/>
                      </a:xfrm>
                    </p:grpSpPr>
                    <p:grpSp>
                      <p:nvGrpSpPr>
                        <p:cNvPr id="14" name="Groupe 13"/>
                        <p:cNvGrpSpPr/>
                        <p:nvPr/>
                      </p:nvGrpSpPr>
                      <p:grpSpPr>
                        <a:xfrm>
                          <a:off x="4606423" y="662680"/>
                          <a:ext cx="3900507" cy="4803733"/>
                          <a:chOff x="4606423" y="662680"/>
                          <a:chExt cx="3900507" cy="4803733"/>
                        </a:xfrm>
                      </p:grpSpPr>
                      <p:pic>
                        <p:nvPicPr>
                          <p:cNvPr id="2050" name="Picture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 cstate="print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06423" y="662680"/>
                            <a:ext cx="3900507" cy="240627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  <p:pic>
                        <p:nvPicPr>
                          <p:cNvPr id="2051" name="Picture 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 cstate="print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16785" y="3068958"/>
                            <a:ext cx="3890145" cy="239745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grpSp>
                    <p:pic>
                      <p:nvPicPr>
                        <p:cNvPr id="2052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 cstate="print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06422" y="5466413"/>
                          <a:ext cx="3900507" cy="207721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grpSp>
                  <p:pic>
                    <p:nvPicPr>
                      <p:cNvPr id="2053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6785" y="7543627"/>
                        <a:ext cx="3890144" cy="22007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pic>
                  <p:nvPicPr>
                    <p:cNvPr id="2054" name="Picture 6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0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616785" y="9744398"/>
                      <a:ext cx="3890144" cy="170632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pic>
                <p:nvPicPr>
                  <p:cNvPr id="2055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1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616785" y="11450725"/>
                    <a:ext cx="3890144" cy="17749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2056" name="Picture 8"/>
                  <p:cNvPicPr>
                    <a:picLocks noChangeAspect="1" noChangeArrowheads="1"/>
                  </p:cNvPicPr>
                  <p:nvPr/>
                </p:nvPicPr>
                <p:blipFill>
                  <a:blip r:embed="rId1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606421" y="13243595"/>
                    <a:ext cx="3900507" cy="203504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pic>
              <p:nvPicPr>
                <p:cNvPr id="2057" name="Picture 9"/>
                <p:cNvPicPr>
                  <a:picLocks noChangeAspect="1" noChangeArrowheads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88942" y="15312980"/>
                  <a:ext cx="3917986" cy="1943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2058" name="Picture 10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8942" y="17259515"/>
                <a:ext cx="3917986" cy="1950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8942" y="19223180"/>
              <a:ext cx="3917986" cy="1944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804" y="-14334"/>
            <a:ext cx="5320800" cy="6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091" y="6153429"/>
            <a:ext cx="5284800" cy="748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Espace réservé du contenu 2"/>
          <p:cNvSpPr txBox="1">
            <a:spLocks/>
          </p:cNvSpPr>
          <p:nvPr/>
        </p:nvSpPr>
        <p:spPr>
          <a:xfrm>
            <a:off x="0" y="260648"/>
            <a:ext cx="3635896" cy="648072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70000" lnSpcReduction="2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Des indicateurs sur …</a:t>
            </a:r>
          </a:p>
        </p:txBody>
      </p:sp>
    </p:spTree>
    <p:extLst>
      <p:ext uri="{BB962C8B-B14F-4D97-AF65-F5344CB8AC3E}">
        <p14:creationId xmlns:p14="http://schemas.microsoft.com/office/powerpoint/2010/main" val="84616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83071E-6 L -0.0033 -0.811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405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500" fill="hold"/>
                                        <p:tgtEl>
                                          <p:spTgt spid="3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3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3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3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3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3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3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403648" y="2348880"/>
            <a:ext cx="6120680" cy="68093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r-FR" sz="5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Etape 6 </a:t>
            </a:r>
          </a:p>
          <a:p>
            <a:pPr marL="0" indent="0" algn="ctr">
              <a:buNone/>
            </a:pPr>
            <a:r>
              <a:rPr lang="fr-FR" sz="4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L’étape du </a:t>
            </a:r>
            <a:r>
              <a:rPr lang="fr-FR" sz="4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SSTi</a:t>
            </a:r>
            <a:endParaRPr lang="fr-FR" sz="4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0352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s-titre 6"/>
          <p:cNvSpPr>
            <a:spLocks noGrp="1"/>
          </p:cNvSpPr>
          <p:nvPr>
            <p:ph type="subTitle" idx="1"/>
          </p:nvPr>
        </p:nvSpPr>
        <p:spPr>
          <a:xfrm>
            <a:off x="1043608" y="1628800"/>
            <a:ext cx="7056784" cy="1080120"/>
          </a:xfrm>
        </p:spPr>
        <p:txBody>
          <a:bodyPr>
            <a:normAutofit/>
          </a:bodyPr>
          <a:lstStyle/>
          <a:p>
            <a:pPr algn="l"/>
            <a:r>
              <a:rPr lang="fr-FR" sz="2800" dirty="0" smtClean="0"/>
              <a:t>Le Diagnostic comprend une 6</a:t>
            </a:r>
            <a:r>
              <a:rPr lang="fr-FR" sz="2800" baseline="30000" dirty="0" smtClean="0"/>
              <a:t>ème</a:t>
            </a:r>
            <a:r>
              <a:rPr lang="fr-FR" sz="2800" dirty="0" smtClean="0"/>
              <a:t> étape destinée actuellement aux utilisateurs du </a:t>
            </a:r>
            <a:r>
              <a:rPr lang="fr-FR" sz="2800" dirty="0" err="1" smtClean="0"/>
              <a:t>SSTi</a:t>
            </a:r>
            <a:r>
              <a:rPr lang="fr-FR" sz="2800" dirty="0"/>
              <a:t> </a:t>
            </a:r>
            <a:endParaRPr lang="fr-FR" sz="2800" dirty="0" smtClean="0"/>
          </a:p>
          <a:p>
            <a:pPr algn="l"/>
            <a:endParaRPr lang="fr-FR" sz="28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8200" y="332656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85000" lnSpcReduction="1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L’étape du </a:t>
            </a:r>
            <a:r>
              <a:rPr lang="fr-FR" dirty="0" err="1"/>
              <a:t>SSTi</a:t>
            </a:r>
            <a:r>
              <a:rPr lang="fr-FR" dirty="0"/>
              <a:t> …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2106339" y="3068960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37C7AF"/>
                </a:solidFill>
              </a:rPr>
              <a:t>Médecins</a:t>
            </a:r>
            <a:endParaRPr lang="fr-FR" sz="3200" b="1" dirty="0">
              <a:solidFill>
                <a:srgbClr val="37C7AF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3834531" y="3596571"/>
            <a:ext cx="4553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37C7AF"/>
                </a:solidFill>
              </a:rPr>
              <a:t>Assistants en prévention</a:t>
            </a:r>
            <a:endParaRPr lang="fr-FR" sz="3200" b="1" dirty="0">
              <a:solidFill>
                <a:srgbClr val="37C7AF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899592" y="4309613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37C7AF"/>
                </a:solidFill>
              </a:rPr>
              <a:t>Préventeurs</a:t>
            </a:r>
            <a:endParaRPr lang="fr-FR" sz="3200" b="1" dirty="0">
              <a:solidFill>
                <a:srgbClr val="37C7AF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3834531" y="4309614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37C7AF"/>
                </a:solidFill>
              </a:rPr>
              <a:t>Infirmiers</a:t>
            </a:r>
            <a:endParaRPr lang="fr-FR" sz="3200" b="1" dirty="0">
              <a:solidFill>
                <a:srgbClr val="37C7AF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4815333" y="4921766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37C7AF"/>
                </a:solidFill>
              </a:rPr>
              <a:t>Spécialistes</a:t>
            </a:r>
            <a:endParaRPr lang="fr-FR" sz="3200" b="1" dirty="0">
              <a:solidFill>
                <a:srgbClr val="37C7AF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2611697" y="5090198"/>
            <a:ext cx="6803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37C7AF"/>
                </a:solidFill>
              </a:rPr>
              <a:t>…</a:t>
            </a:r>
            <a:endParaRPr lang="fr-FR" sz="3200" b="1" dirty="0">
              <a:solidFill>
                <a:srgbClr val="37C7A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431250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8" grpId="0"/>
      <p:bldP spid="9" grpId="0"/>
      <p:bldP spid="10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s-titre 6"/>
          <p:cNvSpPr>
            <a:spLocks noGrp="1"/>
          </p:cNvSpPr>
          <p:nvPr>
            <p:ph type="subTitle" idx="1"/>
          </p:nvPr>
        </p:nvSpPr>
        <p:spPr>
          <a:xfrm>
            <a:off x="1043608" y="1628800"/>
            <a:ext cx="7056784" cy="4946104"/>
          </a:xfrm>
        </p:spPr>
        <p:txBody>
          <a:bodyPr>
            <a:normAutofit fontScale="85000" lnSpcReduction="10000"/>
          </a:bodyPr>
          <a:lstStyle/>
          <a:p>
            <a:pPr algn="l"/>
            <a:endParaRPr lang="fr-FR" sz="2800" dirty="0"/>
          </a:p>
          <a:p>
            <a:pPr algn="l"/>
            <a:r>
              <a:rPr lang="fr-FR" sz="2800" dirty="0" smtClean="0"/>
              <a:t>Cette étape permet au </a:t>
            </a:r>
            <a:r>
              <a:rPr lang="fr-FR" sz="2800" dirty="0" err="1" smtClean="0"/>
              <a:t>SSTi</a:t>
            </a:r>
            <a:r>
              <a:rPr lang="fr-FR" sz="2800" dirty="0" smtClean="0"/>
              <a:t> d’apporter son expertise dans </a:t>
            </a:r>
          </a:p>
          <a:p>
            <a:pPr algn="l"/>
            <a:endParaRPr lang="fr-FR" sz="2800" dirty="0" smtClean="0"/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fr-FR" sz="2800" dirty="0" smtClean="0"/>
              <a:t>La découpe de l’entreprise en Groupes Homogènes d’expositions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fr-FR" sz="2800" dirty="0"/>
              <a:t>L</a:t>
            </a:r>
            <a:r>
              <a:rPr lang="fr-FR" sz="2800" dirty="0" smtClean="0"/>
              <a:t>’identification des situations de travail en lien avec des risques professionnels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fr-FR" sz="2800" dirty="0" smtClean="0"/>
              <a:t>L’identification des moyens de maîtrise des risques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fr-FR" sz="2800" dirty="0" smtClean="0"/>
              <a:t>Préconisations des moyens de maîtrise des risques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fr-FR" sz="2800" dirty="0" smtClean="0"/>
              <a:t>L’estimation de présence potentielle de situations en lien  avec des risques professionnels</a:t>
            </a:r>
            <a:endParaRPr lang="fr-FR" sz="28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8200" y="332656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85000" lnSpcReduction="1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L’étape du </a:t>
            </a:r>
            <a:r>
              <a:rPr lang="fr-FR" dirty="0" err="1"/>
              <a:t>SSTi</a:t>
            </a:r>
            <a:r>
              <a:rPr lang="fr-FR" dirty="0"/>
              <a:t> …</a:t>
            </a:r>
          </a:p>
        </p:txBody>
      </p:sp>
    </p:spTree>
    <p:extLst>
      <p:ext uri="{BB962C8B-B14F-4D97-AF65-F5344CB8AC3E}">
        <p14:creationId xmlns:p14="http://schemas.microsoft.com/office/powerpoint/2010/main" val="2347844564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69" y="1351029"/>
            <a:ext cx="1070652" cy="13881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88789">
            <a:off x="1785896" y="1943531"/>
            <a:ext cx="1536696" cy="1828800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Grayscale/>
                    </a14:imgEffect>
                    <a14:imgEffect>
                      <a14:sharpenSoften amoun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385" y="0"/>
            <a:ext cx="1000922" cy="1181682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0578">
            <a:off x="6435506" y="119490"/>
            <a:ext cx="1281084" cy="1505964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1534">
            <a:off x="1971254" y="323908"/>
            <a:ext cx="513722" cy="619264"/>
          </a:xfrm>
          <a:prstGeom prst="rect">
            <a:avLst/>
          </a:prstGeom>
          <a:solidFill>
            <a:schemeClr val="accent1">
              <a:alpha val="0"/>
            </a:schemeClr>
          </a:solidFill>
          <a:ln w="15875">
            <a:solidFill>
              <a:schemeClr val="tx1"/>
            </a:solidFill>
            <a:miter lim="800000"/>
            <a:headEnd/>
            <a:tailEnd/>
          </a:ln>
          <a:ex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8559">
            <a:off x="2230588" y="1773549"/>
            <a:ext cx="1512168" cy="1828800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9640">
            <a:off x="2595188" y="1606823"/>
            <a:ext cx="1538835" cy="1968570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8820">
            <a:off x="3075236" y="1542219"/>
            <a:ext cx="1536696" cy="2013092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777" y="1478035"/>
            <a:ext cx="1531404" cy="2019606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677">
            <a:off x="4323185" y="1499826"/>
            <a:ext cx="1531404" cy="2111080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9976">
            <a:off x="4844747" y="1554572"/>
            <a:ext cx="1531404" cy="2145101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6" name="Picture 1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2756">
            <a:off x="5412987" y="1727895"/>
            <a:ext cx="1663044" cy="2124579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9518">
            <a:off x="5895557" y="1966416"/>
            <a:ext cx="1685963" cy="2170812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9" name="Picture 10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181" y="295448"/>
            <a:ext cx="393656" cy="5221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6604">
            <a:off x="2482322" y="-332933"/>
            <a:ext cx="898295" cy="11832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1" name="Picture 12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777" y="207657"/>
            <a:ext cx="319808" cy="4133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2" name="Picture 13"/>
          <p:cNvPicPr>
            <a:picLocks noChangeAspect="1" noChangeArrowheads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9806">
            <a:off x="234372" y="3842689"/>
            <a:ext cx="1213994" cy="15572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3" name="Picture 14"/>
          <p:cNvPicPr>
            <a:picLocks noChangeAspect="1" noChangeArrowheads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9368">
            <a:off x="7433159" y="5558938"/>
            <a:ext cx="693474" cy="9308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4" name="Sous-titre 6"/>
          <p:cNvSpPr>
            <a:spLocks noGrp="1"/>
          </p:cNvSpPr>
          <p:nvPr>
            <p:ph type="subTitle" idx="1"/>
          </p:nvPr>
        </p:nvSpPr>
        <p:spPr>
          <a:xfrm>
            <a:off x="1862537" y="4729886"/>
            <a:ext cx="5636125" cy="79208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Pour chacune des 45 activités …</a:t>
            </a:r>
          </a:p>
          <a:p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Espace réservé du contenu 2"/>
          <p:cNvSpPr txBox="1">
            <a:spLocks/>
          </p:cNvSpPr>
          <p:nvPr/>
        </p:nvSpPr>
        <p:spPr>
          <a:xfrm>
            <a:off x="8200" y="332656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1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Pour cela …</a:t>
            </a:r>
          </a:p>
        </p:txBody>
      </p:sp>
    </p:spTree>
    <p:extLst>
      <p:ext uri="{BB962C8B-B14F-4D97-AF65-F5344CB8AC3E}">
        <p14:creationId xmlns:p14="http://schemas.microsoft.com/office/powerpoint/2010/main" val="203504933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979713" y="188640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chemeClr val="accent5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MON DIAGNOSTIC PREVENTION</a:t>
            </a:r>
            <a:endParaRPr lang="fr-FR" sz="2800" b="1" dirty="0">
              <a:solidFill>
                <a:schemeClr val="accent5">
                  <a:lumMod val="75000"/>
                </a:scheme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26" name="Picture 2" descr="C:\Users\jm.panossian\Pictures\vlcsnap-2018-06-05-11h10m35s39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251520" y="188640"/>
            <a:ext cx="28083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Sur tous les types de supports</a:t>
            </a:r>
            <a:endParaRPr lang="fr-FR" sz="4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01" y="4708961"/>
            <a:ext cx="1997355" cy="1069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332" y="3520139"/>
            <a:ext cx="2016224" cy="1188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278" y="657262"/>
            <a:ext cx="4193722" cy="3249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278" y="1305302"/>
            <a:ext cx="4146993" cy="2000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7417338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69" y="1351029"/>
            <a:ext cx="1070652" cy="13881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77865">
            <a:off x="1805296" y="1933324"/>
            <a:ext cx="1532916" cy="1781297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88789">
            <a:off x="1791724" y="1927148"/>
            <a:ext cx="1536696" cy="1828800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encilGrayscale/>
                    </a14:imgEffect>
                    <a14:imgEffect>
                      <a14:sharpenSoften amoun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385" y="0"/>
            <a:ext cx="1000922" cy="1181682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0578">
            <a:off x="6435506" y="119490"/>
            <a:ext cx="1281084" cy="1505964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1534">
            <a:off x="1971254" y="323908"/>
            <a:ext cx="513722" cy="619264"/>
          </a:xfrm>
          <a:prstGeom prst="rect">
            <a:avLst/>
          </a:prstGeom>
          <a:solidFill>
            <a:schemeClr val="accent1">
              <a:alpha val="0"/>
            </a:schemeClr>
          </a:solidFill>
          <a:ln w="15875">
            <a:solidFill>
              <a:schemeClr val="tx1"/>
            </a:solidFill>
            <a:miter lim="800000"/>
            <a:headEnd/>
            <a:tailEnd/>
          </a:ln>
          <a:ex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2680">
            <a:off x="2237451" y="1756477"/>
            <a:ext cx="1512168" cy="182880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8559">
            <a:off x="2236416" y="1757166"/>
            <a:ext cx="1512168" cy="1828800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6177">
            <a:off x="2597616" y="1598349"/>
            <a:ext cx="1545636" cy="1896814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9640">
            <a:off x="2601016" y="1590440"/>
            <a:ext cx="1538835" cy="1968570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9771">
            <a:off x="3071634" y="1511292"/>
            <a:ext cx="1536695" cy="1980962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8820">
            <a:off x="3081064" y="1525836"/>
            <a:ext cx="1536696" cy="2013092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605" y="1461652"/>
            <a:ext cx="1531404" cy="1989011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605" y="1461652"/>
            <a:ext cx="1531404" cy="2019606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0020">
            <a:off x="4322998" y="1487444"/>
            <a:ext cx="1514418" cy="2089876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677">
            <a:off x="4329013" y="1483443"/>
            <a:ext cx="1531404" cy="2111080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1212">
            <a:off x="4837303" y="1573952"/>
            <a:ext cx="1552682" cy="2115617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9976">
            <a:off x="4850575" y="1538189"/>
            <a:ext cx="1531404" cy="2145101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5907">
            <a:off x="5447224" y="1708610"/>
            <a:ext cx="1606229" cy="2130383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6" name="Picture 13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2756">
            <a:off x="5418815" y="1711512"/>
            <a:ext cx="1663044" cy="2124579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4643">
            <a:off x="5890948" y="1974200"/>
            <a:ext cx="1717426" cy="213461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9518">
            <a:off x="5901385" y="1950033"/>
            <a:ext cx="1685963" cy="2170812"/>
          </a:xfrm>
          <a:prstGeom prst="rect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9" name="Picture 10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181" y="295448"/>
            <a:ext cx="393656" cy="5221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6604">
            <a:off x="2482322" y="-332933"/>
            <a:ext cx="898295" cy="11832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1" name="Picture 12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777" y="207657"/>
            <a:ext cx="319808" cy="4133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2" name="Picture 13"/>
          <p:cNvPicPr>
            <a:picLocks noChangeAspect="1" noChangeArrowheads="1"/>
          </p:cNvPicPr>
          <p:nvPr/>
        </p:nvPicPr>
        <p:blipFill>
          <a:blip r:embed="rId34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9806">
            <a:off x="234372" y="3842689"/>
            <a:ext cx="1213994" cy="15572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3" name="Picture 14"/>
          <p:cNvPicPr>
            <a:picLocks noChangeAspect="1" noChangeArrowheads="1"/>
          </p:cNvPicPr>
          <p:nvPr/>
        </p:nvPicPr>
        <p:blipFill>
          <a:blip r:embed="rId36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9368">
            <a:off x="7433159" y="5558938"/>
            <a:ext cx="693474" cy="9308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6" name="Sous-titre 6"/>
          <p:cNvSpPr>
            <a:spLocks noGrp="1"/>
          </p:cNvSpPr>
          <p:nvPr>
            <p:ph type="subTitle" idx="1"/>
          </p:nvPr>
        </p:nvSpPr>
        <p:spPr>
          <a:xfrm>
            <a:off x="1884676" y="4715815"/>
            <a:ext cx="5636125" cy="79208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 on propose un formulaire d’identification adapté</a:t>
            </a:r>
          </a:p>
        </p:txBody>
      </p:sp>
    </p:spTree>
    <p:extLst>
      <p:ext uri="{BB962C8B-B14F-4D97-AF65-F5344CB8AC3E}">
        <p14:creationId xmlns:p14="http://schemas.microsoft.com/office/powerpoint/2010/main" val="615972440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50"/>
                            </p:stCondLst>
                            <p:childTnLst>
                              <p:par>
                                <p:cTn id="50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50"/>
                            </p:stCondLst>
                            <p:childTnLst>
                              <p:par>
                                <p:cTn id="64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s-titre 6"/>
          <p:cNvSpPr>
            <a:spLocks noGrp="1"/>
          </p:cNvSpPr>
          <p:nvPr>
            <p:ph idx="1"/>
          </p:nvPr>
        </p:nvSpPr>
        <p:spPr>
          <a:xfrm>
            <a:off x="539552" y="2492896"/>
            <a:ext cx="8229600" cy="20162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Zoom sur l’étape 6</a:t>
            </a:r>
            <a:endParaRPr lang="fr-FR" sz="4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34989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4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8200" y="332656"/>
            <a:ext cx="3555688" cy="661791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55000" lnSpcReduction="2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 smtClean="0"/>
              <a:t>Détermination des GHE …</a:t>
            </a:r>
            <a:endParaRPr lang="fr-FR" dirty="0"/>
          </a:p>
        </p:txBody>
      </p:sp>
      <p:sp>
        <p:nvSpPr>
          <p:cNvPr id="8" name="Pentagone 7"/>
          <p:cNvSpPr/>
          <p:nvPr/>
        </p:nvSpPr>
        <p:spPr>
          <a:xfrm rot="5400000">
            <a:off x="699488" y="758268"/>
            <a:ext cx="720080" cy="1872208"/>
          </a:xfrm>
          <a:prstGeom prst="homePlate">
            <a:avLst/>
          </a:prstGeom>
          <a:solidFill>
            <a:srgbClr val="4ABFDA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b="1" dirty="0" smtClean="0"/>
              <a:t>Activités</a:t>
            </a:r>
            <a:endParaRPr lang="fr-FR" b="1" dirty="0"/>
          </a:p>
        </p:txBody>
      </p:sp>
      <p:sp>
        <p:nvSpPr>
          <p:cNvPr id="12" name="Pentagone 11"/>
          <p:cNvSpPr/>
          <p:nvPr/>
        </p:nvSpPr>
        <p:spPr>
          <a:xfrm rot="5400000">
            <a:off x="2771800" y="758268"/>
            <a:ext cx="720080" cy="1872208"/>
          </a:xfrm>
          <a:prstGeom prst="homePlate">
            <a:avLst/>
          </a:prstGeom>
          <a:solidFill>
            <a:srgbClr val="4ABFDA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b="1" dirty="0" smtClean="0"/>
              <a:t>Métiers</a:t>
            </a:r>
            <a:endParaRPr lang="fr-FR" b="1" dirty="0"/>
          </a:p>
        </p:txBody>
      </p:sp>
      <p:sp>
        <p:nvSpPr>
          <p:cNvPr id="13" name="Pentagone 12"/>
          <p:cNvSpPr/>
          <p:nvPr/>
        </p:nvSpPr>
        <p:spPr>
          <a:xfrm rot="5400000">
            <a:off x="5652120" y="758268"/>
            <a:ext cx="720080" cy="1872208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b="1" dirty="0" smtClean="0"/>
              <a:t>GHE</a:t>
            </a:r>
            <a:endParaRPr lang="fr-FR" b="1" dirty="0"/>
          </a:p>
        </p:txBody>
      </p:sp>
      <p:sp>
        <p:nvSpPr>
          <p:cNvPr id="14" name="Pentagone 13"/>
          <p:cNvSpPr/>
          <p:nvPr/>
        </p:nvSpPr>
        <p:spPr>
          <a:xfrm rot="5400000">
            <a:off x="7740352" y="758268"/>
            <a:ext cx="720080" cy="1872208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sz="1600" b="1" dirty="0" smtClean="0"/>
              <a:t>Questionnaires</a:t>
            </a:r>
            <a:endParaRPr lang="fr-FR" sz="1600" b="1" dirty="0"/>
          </a:p>
        </p:txBody>
      </p:sp>
      <p:grpSp>
        <p:nvGrpSpPr>
          <p:cNvPr id="42" name="Groupe 41"/>
          <p:cNvGrpSpPr/>
          <p:nvPr/>
        </p:nvGrpSpPr>
        <p:grpSpPr>
          <a:xfrm>
            <a:off x="404829" y="2229419"/>
            <a:ext cx="1353918" cy="2089573"/>
            <a:chOff x="404829" y="2229419"/>
            <a:chExt cx="1353918" cy="2089573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829" y="2229419"/>
              <a:ext cx="1353918" cy="2089573"/>
            </a:xfrm>
            <a:prstGeom prst="rect">
              <a:avLst/>
            </a:prstGeom>
            <a:noFill/>
            <a:ln w="34925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9" name="ZoneTexte 8"/>
            <p:cNvSpPr txBox="1"/>
            <p:nvPr/>
          </p:nvSpPr>
          <p:spPr>
            <a:xfrm>
              <a:off x="611560" y="4028814"/>
              <a:ext cx="86409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900" b="1" dirty="0" smtClean="0"/>
                <a:t>salariés</a:t>
              </a:r>
              <a:endParaRPr lang="fr-FR" sz="900" b="1" dirty="0"/>
            </a:p>
          </p:txBody>
        </p:sp>
      </p:grpSp>
      <p:sp>
        <p:nvSpPr>
          <p:cNvPr id="17" name="ZoneTexte 16"/>
          <p:cNvSpPr txBox="1"/>
          <p:nvPr/>
        </p:nvSpPr>
        <p:spPr>
          <a:xfrm>
            <a:off x="2320564" y="2627620"/>
            <a:ext cx="1747379" cy="369332"/>
          </a:xfrm>
          <a:prstGeom prst="rect">
            <a:avLst/>
          </a:prstGeom>
          <a:solidFill>
            <a:schemeClr val="bg1"/>
          </a:solidFill>
          <a:ln w="41275">
            <a:solidFill>
              <a:schemeClr val="accent4">
                <a:lumMod val="75000"/>
              </a:schemeClr>
            </a:solidFill>
          </a:ln>
          <a:effectLst>
            <a:outerShdw blurRad="50800" dist="63500" dir="2700000" algn="tl" rotWithShape="0">
              <a:schemeClr val="accent4">
                <a:lumMod val="75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3 Chauffeurs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2323782" y="3429000"/>
            <a:ext cx="1747379" cy="369332"/>
          </a:xfrm>
          <a:prstGeom prst="rect">
            <a:avLst/>
          </a:prstGeom>
          <a:solidFill>
            <a:schemeClr val="bg1"/>
          </a:solidFill>
          <a:ln w="41275">
            <a:solidFill>
              <a:schemeClr val="accent4">
                <a:lumMod val="75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fr-FR" dirty="0" smtClean="0"/>
              <a:t>1 Logisticien</a:t>
            </a:r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>
            <a:off x="2317346" y="4525614"/>
            <a:ext cx="1747379" cy="369332"/>
          </a:xfrm>
          <a:prstGeom prst="rect">
            <a:avLst/>
          </a:prstGeom>
          <a:solidFill>
            <a:schemeClr val="bg1"/>
          </a:solidFill>
          <a:ln w="41275">
            <a:solidFill>
              <a:schemeClr val="accent4">
                <a:lumMod val="75000"/>
              </a:schemeClr>
            </a:solidFill>
          </a:ln>
          <a:effectLst>
            <a:outerShdw blurRad="50800" dist="63500" dir="2700000" algn="tl" rotWithShape="0">
              <a:schemeClr val="accent4">
                <a:lumMod val="75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 assistant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2320564" y="5373216"/>
            <a:ext cx="1747379" cy="369332"/>
          </a:xfrm>
          <a:prstGeom prst="rect">
            <a:avLst/>
          </a:prstGeom>
          <a:solidFill>
            <a:schemeClr val="bg1"/>
          </a:solidFill>
          <a:ln w="41275">
            <a:solidFill>
              <a:schemeClr val="accent4">
                <a:lumMod val="75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fr-FR" dirty="0" smtClean="0"/>
              <a:t>1 gestionnaire </a:t>
            </a:r>
            <a:endParaRPr lang="fr-FR" dirty="0"/>
          </a:p>
        </p:txBody>
      </p:sp>
      <p:sp>
        <p:nvSpPr>
          <p:cNvPr id="22" name="ZoneTexte 21"/>
          <p:cNvSpPr txBox="1"/>
          <p:nvPr/>
        </p:nvSpPr>
        <p:spPr>
          <a:xfrm>
            <a:off x="2339751" y="6268651"/>
            <a:ext cx="1747379" cy="369332"/>
          </a:xfrm>
          <a:prstGeom prst="rect">
            <a:avLst/>
          </a:prstGeom>
          <a:solidFill>
            <a:schemeClr val="bg1"/>
          </a:solidFill>
          <a:ln w="41275">
            <a:solidFill>
              <a:schemeClr val="accent4">
                <a:lumMod val="75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fr-FR" dirty="0" smtClean="0"/>
              <a:t>1 comptable</a:t>
            </a:r>
            <a:endParaRPr lang="fr-FR" dirty="0"/>
          </a:p>
        </p:txBody>
      </p:sp>
      <p:grpSp>
        <p:nvGrpSpPr>
          <p:cNvPr id="26" name="Groupe 25"/>
          <p:cNvGrpSpPr/>
          <p:nvPr/>
        </p:nvGrpSpPr>
        <p:grpSpPr>
          <a:xfrm>
            <a:off x="395536" y="4486254"/>
            <a:ext cx="1363212" cy="2177371"/>
            <a:chOff x="395536" y="4486254"/>
            <a:chExt cx="1363212" cy="2177371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4486254"/>
              <a:ext cx="1363212" cy="2177371"/>
            </a:xfrm>
            <a:prstGeom prst="rect">
              <a:avLst/>
            </a:prstGeom>
            <a:noFill/>
            <a:ln w="31750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  <a:effectLst>
              <a:outerShdw blurRad="50800" dist="889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3" name="ZoneTexte 22"/>
            <p:cNvSpPr txBox="1"/>
            <p:nvPr/>
          </p:nvSpPr>
          <p:spPr>
            <a:xfrm>
              <a:off x="618106" y="6337901"/>
              <a:ext cx="7855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900" b="1" dirty="0" smtClean="0"/>
                <a:t>salariés</a:t>
              </a:r>
              <a:endParaRPr lang="fr-FR" sz="900" b="1" dirty="0"/>
            </a:p>
          </p:txBody>
        </p:sp>
      </p:grpSp>
      <p:grpSp>
        <p:nvGrpSpPr>
          <p:cNvPr id="31" name="Groupe 30"/>
          <p:cNvGrpSpPr/>
          <p:nvPr/>
        </p:nvGrpSpPr>
        <p:grpSpPr>
          <a:xfrm>
            <a:off x="7932390" y="2978267"/>
            <a:ext cx="1173269" cy="1098805"/>
            <a:chOff x="7217300" y="1444675"/>
            <a:chExt cx="1310955" cy="1098805"/>
          </a:xfrm>
        </p:grpSpPr>
        <p:pic>
          <p:nvPicPr>
            <p:cNvPr id="32" name="Picture 7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7300" y="1530402"/>
              <a:ext cx="1224136" cy="1013078"/>
            </a:xfrm>
            <a:prstGeom prst="rect">
              <a:avLst/>
            </a:prstGeom>
            <a:noFill/>
            <a:ln w="38100">
              <a:solidFill>
                <a:srgbClr val="4ABFDA"/>
              </a:solidFill>
              <a:miter lim="800000"/>
              <a:headEnd/>
              <a:tailEnd/>
            </a:ln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3" name="Triangle isocèle 32"/>
            <p:cNvSpPr/>
            <p:nvPr/>
          </p:nvSpPr>
          <p:spPr>
            <a:xfrm rot="16358045">
              <a:off x="8067172" y="1509222"/>
              <a:ext cx="443777" cy="383174"/>
            </a:xfrm>
            <a:prstGeom prst="triangle">
              <a:avLst>
                <a:gd name="adj" fmla="val 95135"/>
              </a:avLst>
            </a:prstGeom>
            <a:solidFill>
              <a:srgbClr val="4ABF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4" name="ZoneTexte 33"/>
            <p:cNvSpPr txBox="1"/>
            <p:nvPr/>
          </p:nvSpPr>
          <p:spPr>
            <a:xfrm>
              <a:off x="8230495" y="1444675"/>
              <a:ext cx="2977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 smtClean="0">
                  <a:solidFill>
                    <a:schemeClr val="bg1"/>
                  </a:solidFill>
                </a:rPr>
                <a:t>2</a:t>
              </a:r>
              <a:endParaRPr lang="fr-FR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Groupe 34"/>
          <p:cNvGrpSpPr/>
          <p:nvPr/>
        </p:nvGrpSpPr>
        <p:grpSpPr>
          <a:xfrm>
            <a:off x="7607755" y="4869160"/>
            <a:ext cx="1239770" cy="1098805"/>
            <a:chOff x="7217300" y="1444675"/>
            <a:chExt cx="1310955" cy="1098805"/>
          </a:xfrm>
        </p:grpSpPr>
        <p:pic>
          <p:nvPicPr>
            <p:cNvPr id="36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7300" y="1530402"/>
              <a:ext cx="1224136" cy="1013078"/>
            </a:xfrm>
            <a:prstGeom prst="rect">
              <a:avLst/>
            </a:prstGeom>
            <a:noFill/>
            <a:ln w="38100">
              <a:solidFill>
                <a:srgbClr val="31B09C"/>
              </a:solidFill>
              <a:miter lim="800000"/>
              <a:headEnd/>
              <a:tailEnd/>
            </a:ln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7" name="Triangle isocèle 36"/>
            <p:cNvSpPr/>
            <p:nvPr/>
          </p:nvSpPr>
          <p:spPr>
            <a:xfrm rot="16358045">
              <a:off x="8067172" y="1509222"/>
              <a:ext cx="443777" cy="383174"/>
            </a:xfrm>
            <a:prstGeom prst="triangle">
              <a:avLst>
                <a:gd name="adj" fmla="val 95135"/>
              </a:avLst>
            </a:prstGeom>
            <a:solidFill>
              <a:srgbClr val="31B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8230495" y="1444675"/>
              <a:ext cx="2977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 smtClean="0">
                  <a:solidFill>
                    <a:schemeClr val="bg1"/>
                  </a:solidFill>
                </a:rPr>
                <a:t>3</a:t>
              </a:r>
              <a:endParaRPr lang="fr-FR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ZoneTexte 38"/>
          <p:cNvSpPr txBox="1"/>
          <p:nvPr/>
        </p:nvSpPr>
        <p:spPr>
          <a:xfrm>
            <a:off x="5200885" y="2613578"/>
            <a:ext cx="1747379" cy="369332"/>
          </a:xfrm>
          <a:prstGeom prst="rect">
            <a:avLst/>
          </a:prstGeom>
          <a:solidFill>
            <a:schemeClr val="bg1"/>
          </a:solidFill>
          <a:ln w="41275">
            <a:solidFill>
              <a:schemeClr val="accent4">
                <a:lumMod val="75000"/>
              </a:schemeClr>
            </a:solidFill>
          </a:ln>
          <a:effectLst>
            <a:outerShdw blurRad="50800" dist="63500" dir="2700000" algn="tl" rotWithShape="0">
              <a:schemeClr val="accent4">
                <a:lumMod val="75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GHE 1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5200884" y="3417350"/>
            <a:ext cx="1747379" cy="369332"/>
          </a:xfrm>
          <a:prstGeom prst="rect">
            <a:avLst/>
          </a:prstGeom>
          <a:solidFill>
            <a:schemeClr val="bg1"/>
          </a:solidFill>
          <a:ln w="41275">
            <a:solidFill>
              <a:schemeClr val="accent4">
                <a:lumMod val="75000"/>
              </a:schemeClr>
            </a:solidFill>
          </a:ln>
          <a:effectLst>
            <a:outerShdw blurRad="50800" dist="63500" dir="2700000" algn="tl" rotWithShape="0">
              <a:schemeClr val="accent4">
                <a:lumMod val="75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GHE 2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5353284" y="5373216"/>
            <a:ext cx="1747379" cy="369332"/>
          </a:xfrm>
          <a:prstGeom prst="rect">
            <a:avLst/>
          </a:prstGeom>
          <a:solidFill>
            <a:schemeClr val="bg1"/>
          </a:solidFill>
          <a:ln w="41275">
            <a:solidFill>
              <a:schemeClr val="accent4">
                <a:lumMod val="75000"/>
              </a:schemeClr>
            </a:solidFill>
          </a:ln>
          <a:effectLst>
            <a:outerShdw blurRad="50800" dist="63500" dir="2700000" algn="tl" rotWithShape="0">
              <a:schemeClr val="accent4">
                <a:lumMod val="75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GHE 3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7" name="Groupe 26"/>
          <p:cNvGrpSpPr/>
          <p:nvPr/>
        </p:nvGrpSpPr>
        <p:grpSpPr>
          <a:xfrm>
            <a:off x="7329335" y="2244198"/>
            <a:ext cx="1224136" cy="1098805"/>
            <a:chOff x="7217300" y="1444675"/>
            <a:chExt cx="1310955" cy="1098805"/>
          </a:xfrm>
        </p:grpSpPr>
        <p:pic>
          <p:nvPicPr>
            <p:cNvPr id="28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7300" y="1530402"/>
              <a:ext cx="1224136" cy="1013078"/>
            </a:xfrm>
            <a:prstGeom prst="rect">
              <a:avLst/>
            </a:prstGeom>
            <a:noFill/>
            <a:ln w="38100">
              <a:solidFill>
                <a:srgbClr val="4ABFDA"/>
              </a:solidFill>
              <a:miter lim="800000"/>
              <a:headEnd/>
              <a:tailEnd/>
            </a:ln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9" name="Triangle isocèle 28"/>
            <p:cNvSpPr/>
            <p:nvPr/>
          </p:nvSpPr>
          <p:spPr>
            <a:xfrm rot="16358045">
              <a:off x="8067172" y="1509222"/>
              <a:ext cx="443777" cy="383174"/>
            </a:xfrm>
            <a:prstGeom prst="triangle">
              <a:avLst>
                <a:gd name="adj" fmla="val 95135"/>
              </a:avLst>
            </a:prstGeom>
            <a:solidFill>
              <a:srgbClr val="4ABF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0" name="ZoneTexte 29"/>
            <p:cNvSpPr txBox="1"/>
            <p:nvPr/>
          </p:nvSpPr>
          <p:spPr>
            <a:xfrm>
              <a:off x="8230495" y="1444675"/>
              <a:ext cx="2977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 smtClean="0">
                  <a:solidFill>
                    <a:schemeClr val="bg1"/>
                  </a:solidFill>
                </a:rPr>
                <a:t>1</a:t>
              </a:r>
              <a:endParaRPr lang="fr-FR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3" name="Espace réservé du contenu 2"/>
          <p:cNvSpPr txBox="1">
            <a:spLocks/>
          </p:cNvSpPr>
          <p:nvPr/>
        </p:nvSpPr>
        <p:spPr>
          <a:xfrm>
            <a:off x="14807" y="-891480"/>
            <a:ext cx="4049918" cy="661791"/>
          </a:xfrm>
          <a:prstGeom prst="flowChartDocument">
            <a:avLst/>
          </a:prstGeom>
          <a:solidFill>
            <a:srgbClr val="4ABFDA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ctr"/>
            <a:r>
              <a:rPr lang="fr-FR" sz="3200" dirty="0" smtClean="0"/>
              <a:t>Adhérents</a:t>
            </a:r>
            <a:endParaRPr lang="fr-FR" sz="3200" dirty="0"/>
          </a:p>
        </p:txBody>
      </p:sp>
      <p:sp>
        <p:nvSpPr>
          <p:cNvPr id="44" name="Espace réservé du contenu 2"/>
          <p:cNvSpPr txBox="1">
            <a:spLocks/>
          </p:cNvSpPr>
          <p:nvPr/>
        </p:nvSpPr>
        <p:spPr>
          <a:xfrm flipH="1">
            <a:off x="5117930" y="-879605"/>
            <a:ext cx="4011521" cy="661791"/>
          </a:xfrm>
          <a:prstGeom prst="flowChartDocumen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ctr"/>
            <a:r>
              <a:rPr lang="fr-FR" sz="3200" dirty="0" smtClean="0"/>
              <a:t>SSTI</a:t>
            </a:r>
            <a:endParaRPr lang="fr-FR" sz="3200" dirty="0"/>
          </a:p>
        </p:txBody>
      </p:sp>
      <p:sp>
        <p:nvSpPr>
          <p:cNvPr id="19" name="Flèche droite rayée 18"/>
          <p:cNvSpPr/>
          <p:nvPr/>
        </p:nvSpPr>
        <p:spPr>
          <a:xfrm>
            <a:off x="4323170" y="2627620"/>
            <a:ext cx="720080" cy="350647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Flèche droite rayée 45"/>
          <p:cNvSpPr/>
          <p:nvPr/>
        </p:nvSpPr>
        <p:spPr>
          <a:xfrm>
            <a:off x="4355976" y="3436035"/>
            <a:ext cx="720080" cy="350647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Flèche droite rayée 46"/>
          <p:cNvSpPr/>
          <p:nvPr/>
        </p:nvSpPr>
        <p:spPr>
          <a:xfrm rot="1840072">
            <a:off x="4333115" y="4741666"/>
            <a:ext cx="720080" cy="350647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Flèche droite rayée 47"/>
          <p:cNvSpPr/>
          <p:nvPr/>
        </p:nvSpPr>
        <p:spPr>
          <a:xfrm rot="19508854">
            <a:off x="4362241" y="6051574"/>
            <a:ext cx="720080" cy="350647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Flèche droite rayée 48"/>
          <p:cNvSpPr/>
          <p:nvPr/>
        </p:nvSpPr>
        <p:spPr>
          <a:xfrm>
            <a:off x="4381855" y="5373216"/>
            <a:ext cx="720080" cy="350647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5231819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6272E-6 L 0.00139 0.1720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860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76596E-6 L -0.0033 0.17022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85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8" grpId="0" animBg="1"/>
      <p:bldP spid="8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7" grpId="0" animBg="1"/>
      <p:bldP spid="18" grpId="0" animBg="1"/>
      <p:bldP spid="20" grpId="0" animBg="1"/>
      <p:bldP spid="21" grpId="0" animBg="1"/>
      <p:bldP spid="22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19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166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395" y="3646164"/>
            <a:ext cx="144000" cy="117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40" y="3642837"/>
            <a:ext cx="144000" cy="117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Ellipse 6"/>
          <p:cNvSpPr/>
          <p:nvPr/>
        </p:nvSpPr>
        <p:spPr>
          <a:xfrm>
            <a:off x="467544" y="3187918"/>
            <a:ext cx="576064" cy="576064"/>
          </a:xfrm>
          <a:prstGeom prst="ellipse">
            <a:avLst/>
          </a:prstGeom>
          <a:solidFill>
            <a:schemeClr val="accent1">
              <a:alpha val="24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92" y="4283521"/>
            <a:ext cx="8029847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726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C 0.00695 0.00602 0.01355 0.00717 0.02188 0.00833 C 0.02761 0.01088 0.03108 0.01759 0.03646 0.02083 C 0.0408 0.02338 0.0474 0.02361 0.05209 0.025 C 0.06007 0.02731 0.05018 0.025 0.05834 0.02917 C 0.06198 0.03102 0.06702 0.03194 0.07084 0.03333 C 0.07605 0.04028 0.08125 0.03842 0.08646 0.04305 C 0.09167 0.04768 0.09723 0.05023 0.10313 0.05278 C 0.10886 0.05185 0.11337 0.05092 0.11875 0.04861 C 0.11945 0.04722 0.1198 0.0456 0.12084 0.04444 C 0.12431 0.04074 0.12396 0.04514 0.12396 0.04167 " pathEditMode="relative" ptsTypes="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396 0.04167 C 0.14045 0.04259 0.16563 0.04722 0.18125 0.04028 C 0.21406 0.04236 0.2467 0.04236 0.27917 0.03611 C 0.28299 0.03449 0.28125 0.03472 0.28438 0.03472 " pathEditMode="relative" rAng="0" ptsTypes="fffA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21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7" presetClass="emph" presetSubtype="0" fill="remove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7" grpId="3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llipse 1"/>
          <p:cNvSpPr/>
          <p:nvPr/>
        </p:nvSpPr>
        <p:spPr>
          <a:xfrm>
            <a:off x="4334267" y="3068960"/>
            <a:ext cx="576064" cy="576064"/>
          </a:xfrm>
          <a:prstGeom prst="ellipse">
            <a:avLst/>
          </a:prstGeom>
          <a:solidFill>
            <a:schemeClr val="accent1">
              <a:alpha val="24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668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44444E-6 C -0.0066 0.00254 -0.00868 -0.00209 -0.01424 -0.00533 C -0.0158 -0.00625 -0.01771 -0.00625 -0.01944 -0.00695 C -0.0217 -0.00787 -0.02396 -0.00903 -0.02604 -0.01042 C -0.03542 -0.01667 -0.02361 -0.01158 -0.03507 -0.01575 C -0.05122 -0.02871 -0.07118 -0.03473 -0.08837 -0.04514 C -0.10191 -0.05325 -0.11649 -0.06042 -0.12986 -0.06922 C -0.13889 -0.07524 -0.14878 -0.08264 -0.15868 -0.08658 C -0.175 -0.09329 -0.16007 -0.08496 -0.17014 -0.09005 C -0.18385 -0.09676 -0.19635 -0.10926 -0.21042 -0.11436 C -0.2151 -0.11598 -0.21997 -0.11621 -0.22465 -0.11783 C -0.23507 -0.12801 -0.22378 -0.11829 -0.24028 -0.12639 C -0.24167 -0.12709 -0.24271 -0.12917 -0.2441 -0.12987 C -0.24618 -0.13102 -0.24844 -0.13102 -0.25069 -0.13172 C -0.25764 -0.13774 -0.26597 -0.14306 -0.27413 -0.14537 C -0.28594 -0.15718 -0.27188 -0.14468 -0.28576 -0.15209 C -0.30434 -0.16204 -0.28229 -0.1544 -0.2974 -0.15903 C -0.3 -0.16112 -0.32569 -0.1801 -0.32726 -0.18172 C -0.33368 -0.18866 -0.34028 -0.19352 -0.34809 -0.19723 C -0.35521 -0.20417 -0.36354 -0.21088 -0.37153 -0.21621 C -0.37361 -0.2176 -0.37587 -0.21829 -0.37795 -0.21968 C -0.38073 -0.22176 -0.38576 -0.22662 -0.38576 -0.22639 C -0.38924 -0.2338 -0.39392 -0.23496 -0.39878 -0.24051 C -0.40747 -0.25024 -0.41823 -0.25764 -0.42344 -0.27176 C -0.42483 -0.27987 -0.42604 -0.28264 -0.43125 -0.28727 C -0.4349 -0.29422 -0.43281 -0.29676 -0.43906 -0.29931 C -0.44201 -0.30579 -0.4408 -0.30278 -0.44288 -0.30811 " pathEditMode="relative" rAng="0" ptsTypes="ffffffffffffffffffffffffff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53" y="-1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llipse 2"/>
          <p:cNvSpPr/>
          <p:nvPr/>
        </p:nvSpPr>
        <p:spPr>
          <a:xfrm>
            <a:off x="251520" y="908720"/>
            <a:ext cx="576064" cy="576064"/>
          </a:xfrm>
          <a:prstGeom prst="ellipse">
            <a:avLst/>
          </a:prstGeom>
          <a:solidFill>
            <a:schemeClr val="accent1">
              <a:alpha val="24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827584" y="1753766"/>
            <a:ext cx="7488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Chargement ou déchargement des colis en vrac :</a:t>
            </a:r>
          </a:p>
          <a:p>
            <a:r>
              <a:rPr lang="fr-FR" sz="1000" dirty="0"/>
              <a:t>Rouleaux de tissu allant jusqu'à </a:t>
            </a:r>
            <a:r>
              <a:rPr lang="fr-FR" sz="1000" dirty="0" smtClean="0"/>
              <a:t>40kg. Poids </a:t>
            </a:r>
            <a:r>
              <a:rPr lang="fr-FR" sz="1000" dirty="0"/>
              <a:t>moyen : 18kg</a:t>
            </a:r>
          </a:p>
        </p:txBody>
      </p:sp>
    </p:spTree>
    <p:extLst>
      <p:ext uri="{BB962C8B-B14F-4D97-AF65-F5344CB8AC3E}">
        <p14:creationId xmlns:p14="http://schemas.microsoft.com/office/powerpoint/2010/main" val="121747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C 0.00157 0.00301 0.00365 0.00532 0.00521 0.00833 C 0.00782 0.01342 0.00886 0.0199 0.01146 0.025 C 0.01302 0.0375 0.01667 0.05648 0.025 0.06389 C 0.02934 0.07245 0.03177 0.08287 0.03855 0.08889 C 0.03924 0.09027 0.03976 0.09189 0.04063 0.09305 C 0.0415 0.09421 0.04289 0.09444 0.04375 0.09583 C 0.04445 0.09699 0.0441 0.09884 0.0448 0.1 C 0.04584 0.10185 0.04775 0.10254 0.04896 0.10416 " pathEditMode="relative" ptsTypes="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96 0.10417 C 0.05174 0.10533 0.05469 0.10533 0.0573 0.10695 C 0.05955 0.10833 0.06129 0.11111 0.06355 0.1125 C 0.06771 0.11482 0.07188 0.11713 0.07605 0.11945 L 0.07605 0.11968 C 0.08195 0.12199 0.08785 0.12384 0.09375 0.12639 C 0.09896 0.13333 0.10643 0.13195 0.11355 0.13333 C 0.11754 0.13519 0.12362 0.13588 0.12709 0.13889 C 0.13247 0.14375 0.13959 0.14653 0.14584 0.14861 C 0.15018 0.15718 0.15747 0.15764 0.16459 0.15972 C 0.17743 0.16343 0.18889 0.17014 0.20209 0.17222 C 0.21511 0.17801 0.22726 0.1757 0.24167 0.17639 C 0.24688 0.17778 0.25174 0.17801 0.25625 0.18195 C 0.26181 0.18148 0.27292 0.18056 0.27292 0.18079 " pathEditMode="relative" rAng="0" ptsTypes="fffFfffffffffA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98" y="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llipse 2"/>
          <p:cNvSpPr/>
          <p:nvPr/>
        </p:nvSpPr>
        <p:spPr>
          <a:xfrm>
            <a:off x="2771800" y="2132856"/>
            <a:ext cx="576064" cy="576064"/>
          </a:xfrm>
          <a:prstGeom prst="ellipse">
            <a:avLst/>
          </a:prstGeom>
          <a:solidFill>
            <a:schemeClr val="accent1">
              <a:alpha val="24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61381"/>
            <a:ext cx="1809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708" y="3349749"/>
            <a:ext cx="1809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78" y="4014589"/>
            <a:ext cx="1809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912" y="4653136"/>
            <a:ext cx="1809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5263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827584" y="1753766"/>
            <a:ext cx="7488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Chargement ou déchargement des colis en vrac :</a:t>
            </a:r>
          </a:p>
          <a:p>
            <a:r>
              <a:rPr lang="fr-FR" sz="1000" dirty="0"/>
              <a:t>Rouleaux de tissu allant jusqu'à </a:t>
            </a:r>
            <a:r>
              <a:rPr lang="fr-FR" sz="1000" dirty="0" smtClean="0"/>
              <a:t>40kg. Poids </a:t>
            </a:r>
            <a:r>
              <a:rPr lang="fr-FR" sz="1000" dirty="0"/>
              <a:t>moyen : 18kg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115616" y="5261138"/>
            <a:ext cx="74888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Formation PRAP pour travailler sur une aide à la manutention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467544" y="6055196"/>
            <a:ext cx="7488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Organisation du travail mise en place : activité réalisée à plusieurs  et rotation des tâches manuelle</a:t>
            </a:r>
          </a:p>
          <a:p>
            <a:r>
              <a:rPr lang="fr-FR" sz="1000" dirty="0"/>
              <a:t>Utilisation d'un chariot élévateur à proximité de la manutention pour mise à hauteur de la palette et le déplacement au lieu de stockage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708" y="3349749"/>
            <a:ext cx="1809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78" y="4014589"/>
            <a:ext cx="1809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912" y="4653136"/>
            <a:ext cx="1809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007" y="2545854"/>
            <a:ext cx="1809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813" y="4662661"/>
            <a:ext cx="188789" cy="188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llipse 2"/>
          <p:cNvSpPr/>
          <p:nvPr/>
        </p:nvSpPr>
        <p:spPr>
          <a:xfrm>
            <a:off x="2771800" y="2100312"/>
            <a:ext cx="576064" cy="576064"/>
          </a:xfrm>
          <a:prstGeom prst="ellipse">
            <a:avLst/>
          </a:prstGeom>
          <a:solidFill>
            <a:schemeClr val="accent1">
              <a:alpha val="24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799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225 0.00903 -0.00503 0.00764 -0.01145 0.01111 C -0.02239 0.0169 -0.03177 0.02176 -0.04375 0.02361 C -0.05295 0.02662 -0.06111 0.02686 -0.07083 0.02778 C -0.07968 0.03172 -0.0677 0.02686 -0.08854 0.03056 C -0.096 0.03195 -0.10312 0.03635 -0.11041 0.03889 C -0.1217 0.0426 -0.13316 0.04306 -0.14479 0.04306 " pathEditMode="relative" ptsTypes="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83 0.04166 C -0.14705 0.04629 -0.15104 0.05416 -0.15104 0.0544 C -0.15295 0.06481 -0.15764 0.07708 -0.16458 0.08333 C -0.16892 0.0919 -0.17274 0.10116 -0.17813 0.10833 C -0.17899 0.11204 -0.18038 0.12129 -0.18229 0.125 C -0.18629 0.1331 -0.19115 0.14028 -0.19479 0.14861 C -0.19601 0.15139 -0.19653 0.15463 -0.19792 0.15694 C -0.20156 0.16319 -0.20104 0.15648 -0.20104 0.1625 " pathEditMode="relative" rAng="0" ptsTypes="fffffffA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7" presetClass="emph" presetSubtype="0" fill="remove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105 0.1625 C -0.20278 0.1875 -0.20608 0.21481 -0.2 0.23889 C -0.20105 0.25787 -0.19896 0.25162 -0.20209 0.25972 " pathEditMode="relative" rAng="0" ptsTypes="ff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7" presetClass="emph" presetSubtype="0" fill="remove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6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208 0.25972 C -0.19739 0.26898 -0.19427 0.27917 -0.19062 0.28889 C -0.18854 0.29421 -0.18472 0.29769 -0.18229 0.30278 C -0.18072 0.31088 -0.17743 0.31482 -0.17395 0.32083 C -0.1684 0.33032 -0.16388 0.3419 -0.15625 0.34861 C -0.15295 0.35509 -0.14965 0.35694 -0.14375 0.35694 " pathEditMode="relative" rAng="0" ptsTypes="fffffA">
                                      <p:cBhvr>
                                        <p:cTn id="4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7" presetClass="emph" presetSubtype="0" fill="remove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75 0.35695 C -0.00052 0.36158 0.14201 0.36343 0.28542 0.36204 C 0.33906 0.35185 0.28056 0.36204 0.41424 0.35695 C 0.42743 0.35648 0.45295 0.36065 0.4625 0.34931 " pathEditMode="relative" rAng="0" ptsTypes="fffA">
                                      <p:cBhvr>
                                        <p:cTn id="5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12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7" presetClass="emph" presetSubtype="0" fill="remove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2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25 0.3493 C 0.44375 0.3581 0.42621 0.35856 0.40625 0.36041 C 0.37535 0.36991 0.34097 0.36666 0.31042 0.36736 C 0.2566 0.36875 0.20278 0.36944 0.14896 0.37291 C 0.07083 0.38449 -0.00695 0.38611 -0.08542 0.38819 C -0.09479 0.39074 -0.10399 0.39236 -0.11354 0.39375 C -0.11771 0.39514 -0.12014 0.39745 -0.12396 0.3993 C -0.12778 0.40116 -0.13247 0.40162 -0.13646 0.40347 C -0.14445 0.41412 -0.16267 0.41342 -0.17292 0.41458 C -0.175 0.41551 -0.17708 0.41643 -0.17917 0.41736 C -0.18021 0.41782 -0.18229 0.41875 -0.18229 0.41898 C -0.1842 0.42129 -0.18681 0.42291 -0.18854 0.42569 C -0.19063 0.42893 -0.19392 0.43958 -0.19688 0.44236 C -0.20087 0.44583 -0.2 0.44352 -0.2 0.4493 " pathEditMode="relative" rAng="0" ptsTypes="fffffffffffffA">
                                      <p:cBhvr>
                                        <p:cTn id="7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77" y="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7" presetClass="emph" presetSubtype="0" fill="remove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5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6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 0.4493 C -0.2033 0.45231 -0.20608 0.45601 -0.20938 0.45902 C -0.21285 0.47268 -0.22587 0.49004 -0.23542 0.49652 C -0.24219 0.51018 -0.23125 0.48935 -0.24167 0.50486 C -0.25052 0.51805 -0.24184 0.50949 -0.24896 0.51597 C -0.25104 0.52013 -0.25399 0.52361 -0.25521 0.52847 C -0.25747 0.53773 -0.26042 0.54652 -0.26667 0.55208 C -0.26806 0.55486 -0.27396 0.56643 -0.27396 0.57013 " pathEditMode="relative" rAng="0" ptsTypes="fffffffA">
                                      <p:cBhvr>
                                        <p:cTn id="8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8" y="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7" presetClass="emph" presetSubtype="0" fill="remove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8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9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3" grpId="0" animBg="1"/>
      <p:bldP spid="3" grpId="1" animBg="1"/>
      <p:bldP spid="3" grpId="2" animBg="1"/>
      <p:bldP spid="3" grpId="3" animBg="1"/>
      <p:bldP spid="3" grpId="4" animBg="1"/>
      <p:bldP spid="3" grpId="5" animBg="1"/>
      <p:bldP spid="3" grpId="6" animBg="1"/>
      <p:bldP spid="3" grpId="7" animBg="1"/>
      <p:bldP spid="3" grpId="8" animBg="1"/>
      <p:bldP spid="3" grpId="9" animBg="1"/>
      <p:bldP spid="3" grpId="10" animBg="1"/>
      <p:bldP spid="3" grpId="11" animBg="1"/>
      <p:bldP spid="3" grpId="12" animBg="1"/>
      <p:bldP spid="3" grpId="13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m.panossian\Pictures\vlcsnap-2018-06-07-17h41m38s3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1080120"/>
            <a:ext cx="9144000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187" y="-27383"/>
            <a:ext cx="13716204" cy="2069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2711351"/>
            <a:ext cx="3491880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e 6"/>
          <p:cNvGrpSpPr/>
          <p:nvPr/>
        </p:nvGrpSpPr>
        <p:grpSpPr>
          <a:xfrm>
            <a:off x="4251222" y="1950149"/>
            <a:ext cx="1152128" cy="1532435"/>
            <a:chOff x="3995936" y="116632"/>
            <a:chExt cx="5040559" cy="6624736"/>
          </a:xfrm>
        </p:grpSpPr>
        <p:grpSp>
          <p:nvGrpSpPr>
            <p:cNvPr id="24" name="Groupe 23"/>
            <p:cNvGrpSpPr/>
            <p:nvPr/>
          </p:nvGrpSpPr>
          <p:grpSpPr>
            <a:xfrm>
              <a:off x="3995936" y="116632"/>
              <a:ext cx="5040559" cy="6624736"/>
              <a:chOff x="4427985" y="396702"/>
              <a:chExt cx="4320480" cy="6192689"/>
            </a:xfrm>
          </p:grpSpPr>
          <p:sp>
            <p:nvSpPr>
              <p:cNvPr id="25" name="Rectangle à coins arrondis 24"/>
              <p:cNvSpPr/>
              <p:nvPr/>
            </p:nvSpPr>
            <p:spPr>
              <a:xfrm rot="5400000">
                <a:off x="3491880" y="1332807"/>
                <a:ext cx="6192689" cy="4320480"/>
              </a:xfrm>
              <a:prstGeom prst="roundRect">
                <a:avLst>
                  <a:gd name="adj" fmla="val 6863"/>
                </a:avLst>
              </a:prstGeom>
              <a:solidFill>
                <a:schemeClr val="bg1">
                  <a:lumMod val="95000"/>
                </a:schemeClr>
              </a:solidFill>
              <a:effectLst>
                <a:outerShdw blurRad="50800" dist="152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alanced" dir="t"/>
              </a:scene3d>
              <a:sp3d extrusionH="247650" prstMaterial="dkEdge">
                <a:bevelT w="165100" prst="coolSlant"/>
                <a:bevelB w="165100" prst="coolSlant"/>
                <a:extrusionClr>
                  <a:schemeClr val="bg1">
                    <a:lumMod val="85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/>
              <p:cNvSpPr/>
              <p:nvPr/>
            </p:nvSpPr>
            <p:spPr>
              <a:xfrm rot="5400000">
                <a:off x="4044815" y="1780902"/>
                <a:ext cx="5150355" cy="3367433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5135368" y="511003"/>
                <a:ext cx="2905714" cy="392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fr-FR" sz="1400" b="1" dirty="0" smtClean="0">
                    <a:ln w="50800"/>
                    <a:solidFill>
                      <a:schemeClr val="bg1">
                        <a:shade val="50000"/>
                      </a:schemeClr>
                    </a:solidFill>
                  </a:rPr>
                  <a:t>Mon Diagnostic Prévention</a:t>
                </a:r>
                <a:endParaRPr lang="fr-FR" sz="1400" b="1" cap="none" spc="0" dirty="0">
                  <a:ln w="50800"/>
                  <a:solidFill>
                    <a:schemeClr val="bg1">
                      <a:shade val="50000"/>
                    </a:schemeClr>
                  </a:solidFill>
                  <a:effectLst/>
                </a:endParaRPr>
              </a:p>
            </p:txBody>
          </p:sp>
          <p:sp>
            <p:nvSpPr>
              <p:cNvPr id="31" name="Rectangle à coins arrondis 30"/>
              <p:cNvSpPr/>
              <p:nvPr/>
            </p:nvSpPr>
            <p:spPr>
              <a:xfrm>
                <a:off x="6367964" y="6265716"/>
                <a:ext cx="504056" cy="17722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" name="Groupe 2"/>
            <p:cNvGrpSpPr/>
            <p:nvPr/>
          </p:nvGrpSpPr>
          <p:grpSpPr>
            <a:xfrm>
              <a:off x="4588942" y="668885"/>
              <a:ext cx="3928671" cy="5484544"/>
              <a:chOff x="4588942" y="668885"/>
              <a:chExt cx="3928671" cy="5484544"/>
            </a:xfrm>
          </p:grpSpPr>
          <p:pic>
            <p:nvPicPr>
              <p:cNvPr id="4098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8942" y="2998384"/>
                <a:ext cx="3928671" cy="3155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99" name="Picture 3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8942" y="668885"/>
                <a:ext cx="3928671" cy="2329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711351"/>
            <a:ext cx="3079565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07700"/>
            <a:ext cx="9161519" cy="134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e 7"/>
          <p:cNvGrpSpPr/>
          <p:nvPr/>
        </p:nvGrpSpPr>
        <p:grpSpPr>
          <a:xfrm>
            <a:off x="4367455" y="5172528"/>
            <a:ext cx="1096393" cy="1596583"/>
            <a:chOff x="3636376" y="87088"/>
            <a:chExt cx="5472128" cy="7014320"/>
          </a:xfrm>
        </p:grpSpPr>
        <p:pic>
          <p:nvPicPr>
            <p:cNvPr id="32" name="Picture 16"/>
            <p:cNvPicPr preferRelativeResize="0">
              <a:picLocks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504" y="87088"/>
              <a:ext cx="4320000" cy="61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17"/>
            <p:cNvPicPr preferRelativeResize="0">
              <a:picLocks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5962" y="160856"/>
              <a:ext cx="4228526" cy="61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18"/>
            <p:cNvPicPr preferRelativeResize="0">
              <a:picLocks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0472" y="260648"/>
              <a:ext cx="4320000" cy="61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19"/>
            <p:cNvPicPr preferRelativeResize="0">
              <a:picLocks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6456" y="372686"/>
              <a:ext cx="4320000" cy="61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20"/>
            <p:cNvPicPr preferRelativeResize="0">
              <a:picLocks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440" y="469980"/>
              <a:ext cx="4320000" cy="61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21"/>
            <p:cNvPicPr preferRelativeResize="0">
              <a:picLocks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8424" y="620688"/>
              <a:ext cx="4320000" cy="61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22"/>
            <p:cNvPicPr preferRelativeResize="0">
              <a:picLocks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4408" y="714468"/>
              <a:ext cx="4320000" cy="61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23"/>
            <p:cNvPicPr preferRelativeResize="0">
              <a:picLocks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392" y="836712"/>
              <a:ext cx="4320000" cy="61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5"/>
            <p:cNvPicPr preferRelativeResize="0">
              <a:picLocks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6376" y="981408"/>
              <a:ext cx="4320000" cy="61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Espace réservé du contenu 2"/>
          <p:cNvSpPr txBox="1">
            <a:spLocks/>
          </p:cNvSpPr>
          <p:nvPr/>
        </p:nvSpPr>
        <p:spPr>
          <a:xfrm>
            <a:off x="8200" y="332656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1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Ainsi le </a:t>
            </a:r>
            <a:r>
              <a:rPr lang="fr-FR" dirty="0" err="1"/>
              <a:t>SSTi</a:t>
            </a:r>
            <a:r>
              <a:rPr lang="fr-FR" dirty="0"/>
              <a:t> …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2980471" y="1410467"/>
            <a:ext cx="3576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Complète les tableaux de bord 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2380862" y="4809344"/>
            <a:ext cx="4639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lvl="1" algn="ctr"/>
            <a:r>
              <a:rPr lang="fr-F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Réalise  une Fiche </a:t>
            </a:r>
            <a:r>
              <a:rPr lang="fr-F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d’entreprise</a:t>
            </a:r>
          </a:p>
        </p:txBody>
      </p:sp>
    </p:spTree>
    <p:extLst>
      <p:ext uri="{BB962C8B-B14F-4D97-AF65-F5344CB8AC3E}">
        <p14:creationId xmlns:p14="http://schemas.microsoft.com/office/powerpoint/2010/main" val="136117648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979713" y="188640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chemeClr val="accent5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MON DIAGNOSTIC PREVENTION</a:t>
            </a:r>
            <a:endParaRPr lang="fr-FR" sz="2800" b="1" dirty="0">
              <a:solidFill>
                <a:schemeClr val="accent5">
                  <a:lumMod val="75000"/>
                </a:scheme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357" y="670910"/>
            <a:ext cx="3697499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677" y="-27385"/>
            <a:ext cx="7434000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e 7"/>
          <p:cNvGrpSpPr/>
          <p:nvPr/>
        </p:nvGrpSpPr>
        <p:grpSpPr>
          <a:xfrm>
            <a:off x="0" y="-18532"/>
            <a:ext cx="9144000" cy="6876532"/>
            <a:chOff x="-396552" y="-18667"/>
            <a:chExt cx="9937104" cy="6899078"/>
          </a:xfrm>
        </p:grpSpPr>
        <p:grpSp>
          <p:nvGrpSpPr>
            <p:cNvPr id="7" name="Groupe 6"/>
            <p:cNvGrpSpPr/>
            <p:nvPr/>
          </p:nvGrpSpPr>
          <p:grpSpPr>
            <a:xfrm>
              <a:off x="-396552" y="-18667"/>
              <a:ext cx="9937104" cy="6899078"/>
              <a:chOff x="-396552" y="-41079"/>
              <a:chExt cx="9937104" cy="6899078"/>
            </a:xfrm>
          </p:grpSpPr>
          <p:pic>
            <p:nvPicPr>
              <p:cNvPr id="1026" name="Picture 2" descr="C:\Users\jm.panossian\Pictures\vlcsnap-2018-06-05-11h10m35s397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96552" y="-41079"/>
                <a:ext cx="9937104" cy="68990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6904" y="636931"/>
                <a:ext cx="4557464" cy="3260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207" y="3537798"/>
              <a:ext cx="2517030" cy="22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8454" y="3774890"/>
              <a:ext cx="810000" cy="181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357" y="675239"/>
            <a:ext cx="3697498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99" y="3538036"/>
            <a:ext cx="2510360" cy="2230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448" y="3829984"/>
            <a:ext cx="720000" cy="1612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ZoneTexte 22"/>
          <p:cNvSpPr txBox="1"/>
          <p:nvPr/>
        </p:nvSpPr>
        <p:spPr>
          <a:xfrm>
            <a:off x="35497" y="188640"/>
            <a:ext cx="3024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Sur tous les systèmes d’exploitations</a:t>
            </a:r>
            <a:endParaRPr lang="fr-FR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70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e 18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20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Groupe 27"/>
          <p:cNvGrpSpPr/>
          <p:nvPr/>
        </p:nvGrpSpPr>
        <p:grpSpPr>
          <a:xfrm>
            <a:off x="4020720" y="116632"/>
            <a:ext cx="4943768" cy="6581945"/>
            <a:chOff x="3995936" y="116632"/>
            <a:chExt cx="5040559" cy="6624736"/>
          </a:xfrm>
        </p:grpSpPr>
        <p:grpSp>
          <p:nvGrpSpPr>
            <p:cNvPr id="29" name="Groupe 28"/>
            <p:cNvGrpSpPr/>
            <p:nvPr/>
          </p:nvGrpSpPr>
          <p:grpSpPr>
            <a:xfrm>
              <a:off x="3995936" y="116632"/>
              <a:ext cx="5040559" cy="6624736"/>
              <a:chOff x="4427985" y="396702"/>
              <a:chExt cx="4320480" cy="6192689"/>
            </a:xfrm>
          </p:grpSpPr>
          <p:sp>
            <p:nvSpPr>
              <p:cNvPr id="34" name="Rectangle à coins arrondis 33"/>
              <p:cNvSpPr/>
              <p:nvPr/>
            </p:nvSpPr>
            <p:spPr>
              <a:xfrm rot="5400000">
                <a:off x="3491880" y="1332807"/>
                <a:ext cx="6192689" cy="4320480"/>
              </a:xfrm>
              <a:prstGeom prst="roundRect">
                <a:avLst>
                  <a:gd name="adj" fmla="val 6863"/>
                </a:avLst>
              </a:prstGeom>
              <a:solidFill>
                <a:schemeClr val="bg1">
                  <a:lumMod val="95000"/>
                </a:schemeClr>
              </a:solidFill>
              <a:effectLst>
                <a:outerShdw blurRad="50800" dist="152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alanced" dir="t"/>
              </a:scene3d>
              <a:sp3d extrusionH="247650" prstMaterial="dkEdge">
                <a:bevelT w="165100" prst="coolSlant"/>
                <a:bevelB w="165100" prst="coolSlant"/>
                <a:extrusionClr>
                  <a:schemeClr val="bg1">
                    <a:lumMod val="85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" name="Rectangle 34"/>
              <p:cNvSpPr/>
              <p:nvPr/>
            </p:nvSpPr>
            <p:spPr>
              <a:xfrm rot="5400000">
                <a:off x="4044815" y="1780902"/>
                <a:ext cx="5150355" cy="3367433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5135368" y="511003"/>
                <a:ext cx="2905714" cy="392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fr-FR" sz="1400" b="1" dirty="0" smtClean="0">
                    <a:ln w="50800"/>
                    <a:solidFill>
                      <a:schemeClr val="bg1">
                        <a:shade val="50000"/>
                      </a:schemeClr>
                    </a:solidFill>
                  </a:rPr>
                  <a:t>Mon Diagnostic Prévention</a:t>
                </a:r>
                <a:endParaRPr lang="fr-FR" sz="1400" b="1" cap="none" spc="0" dirty="0">
                  <a:ln w="50800"/>
                  <a:solidFill>
                    <a:schemeClr val="bg1">
                      <a:shade val="50000"/>
                    </a:schemeClr>
                  </a:solidFill>
                  <a:effectLst/>
                </a:endParaRPr>
              </a:p>
            </p:txBody>
          </p:sp>
          <p:sp>
            <p:nvSpPr>
              <p:cNvPr id="37" name="Rectangle à coins arrondis 36"/>
              <p:cNvSpPr/>
              <p:nvPr/>
            </p:nvSpPr>
            <p:spPr>
              <a:xfrm>
                <a:off x="6367964" y="6265716"/>
                <a:ext cx="504056" cy="17722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0" name="Groupe 29"/>
            <p:cNvGrpSpPr/>
            <p:nvPr/>
          </p:nvGrpSpPr>
          <p:grpSpPr>
            <a:xfrm>
              <a:off x="4588942" y="668885"/>
              <a:ext cx="3928671" cy="5484544"/>
              <a:chOff x="4588942" y="668885"/>
              <a:chExt cx="3928671" cy="5484544"/>
            </a:xfrm>
          </p:grpSpPr>
          <p:pic>
            <p:nvPicPr>
              <p:cNvPr id="31" name="Picture 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8942" y="2998384"/>
                <a:ext cx="3928671" cy="3155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" name="Picture 3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8942" y="668885"/>
                <a:ext cx="3928671" cy="2329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8" name="ZoneTexte 37"/>
          <p:cNvSpPr txBox="1"/>
          <p:nvPr/>
        </p:nvSpPr>
        <p:spPr>
          <a:xfrm>
            <a:off x="87625" y="980728"/>
            <a:ext cx="31882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L’estimation de présence de situations de travail en lien des risques professionnels </a:t>
            </a:r>
          </a:p>
          <a:p>
            <a:pPr algn="ctr"/>
            <a:r>
              <a:rPr lang="fr-F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 l’adhérent</a:t>
            </a:r>
            <a:endParaRPr lang="fr-FR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26110" y="3352938"/>
            <a:ext cx="31501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20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algn="ctr"/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 l’estimation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du </a:t>
            </a:r>
            <a:r>
              <a:rPr lang="fr-FR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SSTi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71305" y="5304345"/>
            <a:ext cx="2916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20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algn="ctr"/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Egalement par Groupes Homogènes d’Exposition</a:t>
            </a:r>
          </a:p>
        </p:txBody>
      </p:sp>
      <p:sp>
        <p:nvSpPr>
          <p:cNvPr id="4" name="Flèche droite 3"/>
          <p:cNvSpPr/>
          <p:nvPr/>
        </p:nvSpPr>
        <p:spPr>
          <a:xfrm>
            <a:off x="3275856" y="1268760"/>
            <a:ext cx="504056" cy="419854"/>
          </a:xfrm>
          <a:prstGeom prst="rightArrow">
            <a:avLst/>
          </a:prstGeom>
          <a:solidFill>
            <a:srgbClr val="37C7AF"/>
          </a:solidFill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Flèche droite 40"/>
          <p:cNvSpPr/>
          <p:nvPr/>
        </p:nvSpPr>
        <p:spPr>
          <a:xfrm>
            <a:off x="3275856" y="3496954"/>
            <a:ext cx="504056" cy="419854"/>
          </a:xfrm>
          <a:prstGeom prst="rightArrow">
            <a:avLst/>
          </a:prstGeom>
          <a:solidFill>
            <a:srgbClr val="37C7AF"/>
          </a:solidFill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Flèche droite 41"/>
          <p:cNvSpPr/>
          <p:nvPr/>
        </p:nvSpPr>
        <p:spPr>
          <a:xfrm>
            <a:off x="3176228" y="5448361"/>
            <a:ext cx="504056" cy="419854"/>
          </a:xfrm>
          <a:prstGeom prst="rightArrow">
            <a:avLst/>
          </a:prstGeom>
          <a:solidFill>
            <a:srgbClr val="37C7AF"/>
          </a:solidFill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du contenu 2"/>
          <p:cNvSpPr txBox="1">
            <a:spLocks/>
          </p:cNvSpPr>
          <p:nvPr/>
        </p:nvSpPr>
        <p:spPr>
          <a:xfrm>
            <a:off x="0" y="260648"/>
            <a:ext cx="3635896" cy="648072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77500" lnSpcReduction="2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On complète …</a:t>
            </a:r>
          </a:p>
        </p:txBody>
      </p:sp>
    </p:spTree>
    <p:extLst>
      <p:ext uri="{BB962C8B-B14F-4D97-AF65-F5344CB8AC3E}">
        <p14:creationId xmlns:p14="http://schemas.microsoft.com/office/powerpoint/2010/main" val="4206046184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" grpId="0" animBg="1"/>
      <p:bldP spid="4" grpId="1" animBg="1"/>
      <p:bldP spid="41" grpId="0" animBg="1"/>
      <p:bldP spid="41" grpId="1" animBg="1"/>
      <p:bldP spid="42" grpId="0" animBg="1"/>
      <p:bldP spid="42" grpId="1" animBg="1"/>
      <p:bldP spid="1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e 20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22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" name="ZoneTexte 38"/>
          <p:cNvSpPr txBox="1"/>
          <p:nvPr/>
        </p:nvSpPr>
        <p:spPr>
          <a:xfrm>
            <a:off x="4556" y="1854125"/>
            <a:ext cx="3059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20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algn="ctr"/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Avec les tableaux de repérage des situations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8" name="Groupe 27"/>
          <p:cNvGrpSpPr/>
          <p:nvPr/>
        </p:nvGrpSpPr>
        <p:grpSpPr>
          <a:xfrm>
            <a:off x="4020720" y="116632"/>
            <a:ext cx="4943768" cy="6581945"/>
            <a:chOff x="3995936" y="116632"/>
            <a:chExt cx="5040559" cy="6624736"/>
          </a:xfrm>
        </p:grpSpPr>
        <p:grpSp>
          <p:nvGrpSpPr>
            <p:cNvPr id="29" name="Groupe 28"/>
            <p:cNvGrpSpPr/>
            <p:nvPr/>
          </p:nvGrpSpPr>
          <p:grpSpPr>
            <a:xfrm>
              <a:off x="3995936" y="116632"/>
              <a:ext cx="5040559" cy="6624736"/>
              <a:chOff x="4427985" y="396702"/>
              <a:chExt cx="4320480" cy="6192689"/>
            </a:xfrm>
          </p:grpSpPr>
          <p:sp>
            <p:nvSpPr>
              <p:cNvPr id="34" name="Rectangle à coins arrondis 33"/>
              <p:cNvSpPr/>
              <p:nvPr/>
            </p:nvSpPr>
            <p:spPr>
              <a:xfrm rot="5400000">
                <a:off x="3491880" y="1332807"/>
                <a:ext cx="6192689" cy="4320480"/>
              </a:xfrm>
              <a:prstGeom prst="roundRect">
                <a:avLst>
                  <a:gd name="adj" fmla="val 6863"/>
                </a:avLst>
              </a:prstGeom>
              <a:solidFill>
                <a:schemeClr val="bg1">
                  <a:lumMod val="95000"/>
                </a:schemeClr>
              </a:solidFill>
              <a:effectLst>
                <a:outerShdw blurRad="50800" dist="152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alanced" dir="t"/>
              </a:scene3d>
              <a:sp3d extrusionH="247650" prstMaterial="dkEdge">
                <a:bevelT w="165100" prst="coolSlant"/>
                <a:bevelB w="165100" prst="coolSlant"/>
                <a:extrusionClr>
                  <a:schemeClr val="bg1">
                    <a:lumMod val="85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" name="Rectangle 34"/>
              <p:cNvSpPr/>
              <p:nvPr/>
            </p:nvSpPr>
            <p:spPr>
              <a:xfrm rot="5400000">
                <a:off x="4044815" y="1780902"/>
                <a:ext cx="5150355" cy="3367433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5135368" y="511003"/>
                <a:ext cx="2905714" cy="392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fr-FR" sz="1400" b="1" dirty="0" smtClean="0">
                    <a:ln w="50800"/>
                    <a:solidFill>
                      <a:schemeClr val="bg1">
                        <a:shade val="50000"/>
                      </a:schemeClr>
                    </a:solidFill>
                  </a:rPr>
                  <a:t>Mon Diagnostic Prévention</a:t>
                </a:r>
                <a:endParaRPr lang="fr-FR" sz="1400" b="1" cap="none" spc="0" dirty="0">
                  <a:ln w="50800"/>
                  <a:solidFill>
                    <a:schemeClr val="bg1">
                      <a:shade val="50000"/>
                    </a:schemeClr>
                  </a:solidFill>
                  <a:effectLst/>
                </a:endParaRPr>
              </a:p>
            </p:txBody>
          </p:sp>
          <p:sp>
            <p:nvSpPr>
              <p:cNvPr id="37" name="Rectangle à coins arrondis 36"/>
              <p:cNvSpPr/>
              <p:nvPr/>
            </p:nvSpPr>
            <p:spPr>
              <a:xfrm>
                <a:off x="6367964" y="6265716"/>
                <a:ext cx="504056" cy="17722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0" name="Groupe 29"/>
            <p:cNvGrpSpPr/>
            <p:nvPr/>
          </p:nvGrpSpPr>
          <p:grpSpPr>
            <a:xfrm>
              <a:off x="4588942" y="668885"/>
              <a:ext cx="3928671" cy="5484544"/>
              <a:chOff x="4588942" y="668885"/>
              <a:chExt cx="3928671" cy="5484544"/>
            </a:xfrm>
          </p:grpSpPr>
          <p:pic>
            <p:nvPicPr>
              <p:cNvPr id="31" name="Picture 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8942" y="2998384"/>
                <a:ext cx="3928671" cy="3155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" name="Picture 3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8942" y="668885"/>
                <a:ext cx="3928671" cy="2329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3" name="Groupe 2"/>
          <p:cNvGrpSpPr/>
          <p:nvPr/>
        </p:nvGrpSpPr>
        <p:grpSpPr>
          <a:xfrm>
            <a:off x="4605050" y="655196"/>
            <a:ext cx="3857165" cy="5510108"/>
            <a:chOff x="4605050" y="655196"/>
            <a:chExt cx="3857165" cy="5510108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5050" y="655196"/>
              <a:ext cx="3857165" cy="2397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4135" y="3068960"/>
              <a:ext cx="3831435" cy="1734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4135" y="4392688"/>
              <a:ext cx="3831435" cy="1772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Espace réservé du contenu 2"/>
          <p:cNvSpPr txBox="1">
            <a:spLocks/>
          </p:cNvSpPr>
          <p:nvPr/>
        </p:nvSpPr>
        <p:spPr>
          <a:xfrm>
            <a:off x="0" y="260648"/>
            <a:ext cx="3635896" cy="648072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77500" lnSpcReduction="2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On complète …</a:t>
            </a:r>
          </a:p>
        </p:txBody>
      </p:sp>
      <p:sp>
        <p:nvSpPr>
          <p:cNvPr id="18" name="Flèche droite 17"/>
          <p:cNvSpPr/>
          <p:nvPr/>
        </p:nvSpPr>
        <p:spPr>
          <a:xfrm>
            <a:off x="3275856" y="1998141"/>
            <a:ext cx="504056" cy="419854"/>
          </a:xfrm>
          <a:prstGeom prst="rightArrow">
            <a:avLst/>
          </a:prstGeom>
          <a:solidFill>
            <a:srgbClr val="37C7AF"/>
          </a:solidFill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/>
          <p:cNvSpPr txBox="1"/>
          <p:nvPr/>
        </p:nvSpPr>
        <p:spPr>
          <a:xfrm>
            <a:off x="-36512" y="4593034"/>
            <a:ext cx="3059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20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algn="ctr"/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Pour chaque GHE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Flèche droite 19"/>
          <p:cNvSpPr/>
          <p:nvPr/>
        </p:nvSpPr>
        <p:spPr>
          <a:xfrm>
            <a:off x="3247649" y="4593034"/>
            <a:ext cx="504056" cy="419854"/>
          </a:xfrm>
          <a:prstGeom prst="rightArrow">
            <a:avLst/>
          </a:prstGeom>
          <a:solidFill>
            <a:srgbClr val="37C7AF"/>
          </a:solidFill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274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8" grpId="0" animBg="1"/>
      <p:bldP spid="18" grpId="1" animBg="1"/>
      <p:bldP spid="19" grpId="0"/>
      <p:bldP spid="20" grpId="0" animBg="1"/>
      <p:bldP spid="20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e 16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18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053736"/>
            <a:ext cx="6122663" cy="8708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466" y="10917832"/>
            <a:ext cx="6095821" cy="868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465" y="19575354"/>
            <a:ext cx="6095821" cy="8650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37" y="28199752"/>
            <a:ext cx="6089939" cy="8690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16"/>
          <p:cNvPicPr preferRelativeResize="0"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504" y="87088"/>
            <a:ext cx="4320000" cy="61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Picture 17"/>
          <p:cNvPicPr preferRelativeResize="0"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962" y="160856"/>
            <a:ext cx="4228526" cy="61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6" name="Picture 18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472" y="260648"/>
            <a:ext cx="4320000" cy="61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7" name="Picture 19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456" y="372686"/>
            <a:ext cx="4320000" cy="61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8" name="Picture 20"/>
          <p:cNvPicPr preferRelativeResize="0"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440" y="469980"/>
            <a:ext cx="4320000" cy="61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9" name="Picture 21"/>
          <p:cNvPicPr preferRelativeResize="0"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424" y="620688"/>
            <a:ext cx="4320000" cy="61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0" name="Picture 22"/>
          <p:cNvPicPr preferRelativeResize="0"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408" y="714468"/>
            <a:ext cx="4320000" cy="61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1" name="Picture 23"/>
          <p:cNvPicPr preferRelativeResize="0"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392" y="836712"/>
            <a:ext cx="4320000" cy="61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15"/>
          <p:cNvPicPr preferRelativeResize="0"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376" y="981408"/>
            <a:ext cx="4320000" cy="61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94125" y="1096812"/>
            <a:ext cx="352887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fr-FR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fr-FR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fr-F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Extraction automatique en quelques instants</a:t>
            </a:r>
          </a:p>
          <a:p>
            <a:pPr algn="ctr"/>
            <a:endParaRPr lang="fr-FR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fr-F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90 à 95 % de rédaction automatique</a:t>
            </a:r>
          </a:p>
          <a:p>
            <a:pPr algn="ctr"/>
            <a:endParaRPr lang="fr-FR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fr-F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En format Word</a:t>
            </a:r>
          </a:p>
          <a:p>
            <a:pPr algn="ctr"/>
            <a:endParaRPr lang="fr-FR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fr-F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12 paragraphes</a:t>
            </a:r>
          </a:p>
          <a:p>
            <a:pPr algn="ctr"/>
            <a:endParaRPr lang="fr-FR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fr-F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Avec les tableaux de repérage des risques professionnels</a:t>
            </a:r>
          </a:p>
          <a:p>
            <a:endParaRPr lang="fr-FR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fr-FR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>
          <a:xfrm>
            <a:off x="0" y="260648"/>
            <a:ext cx="3635896" cy="648072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62500" lnSpcReduction="2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La Fiche d’entreprise …</a:t>
            </a:r>
          </a:p>
        </p:txBody>
      </p:sp>
    </p:spTree>
    <p:extLst>
      <p:ext uri="{BB962C8B-B14F-4D97-AF65-F5344CB8AC3E}">
        <p14:creationId xmlns:p14="http://schemas.microsoft.com/office/powerpoint/2010/main" val="298886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8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xit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5" dur="1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22" presetClass="exit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3" dur="1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00"/>
                            </p:stCondLst>
                            <p:childTnLst>
                              <p:par>
                                <p:cTn id="96" presetID="22" presetClass="exit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22" presetClass="exit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s-titre 6"/>
          <p:cNvSpPr>
            <a:spLocks noGrp="1"/>
          </p:cNvSpPr>
          <p:nvPr>
            <p:ph idx="1"/>
          </p:nvPr>
        </p:nvSpPr>
        <p:spPr>
          <a:xfrm>
            <a:off x="899592" y="2564904"/>
            <a:ext cx="7632848" cy="2016224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fr-FR" sz="6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Exemple de communication avec les adhérents …</a:t>
            </a:r>
            <a:endParaRPr lang="fr-FR" sz="6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38105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/>
          <p:cNvSpPr txBox="1">
            <a:spLocks/>
          </p:cNvSpPr>
          <p:nvPr/>
        </p:nvSpPr>
        <p:spPr>
          <a:xfrm>
            <a:off x="8200" y="332656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1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Vidéo …</a:t>
            </a:r>
          </a:p>
        </p:txBody>
      </p:sp>
      <p:grpSp>
        <p:nvGrpSpPr>
          <p:cNvPr id="14" name="Groupe 13"/>
          <p:cNvGrpSpPr/>
          <p:nvPr/>
        </p:nvGrpSpPr>
        <p:grpSpPr>
          <a:xfrm>
            <a:off x="2925576" y="1917811"/>
            <a:ext cx="2942567" cy="2707663"/>
            <a:chOff x="2915816" y="1585433"/>
            <a:chExt cx="2942567" cy="2707663"/>
          </a:xfrm>
        </p:grpSpPr>
        <p:sp>
          <p:nvSpPr>
            <p:cNvPr id="2" name="Arrondir un rectangle avec un coin du même côté 1"/>
            <p:cNvSpPr/>
            <p:nvPr/>
          </p:nvSpPr>
          <p:spPr>
            <a:xfrm rot="10800000">
              <a:off x="2915816" y="3356992"/>
              <a:ext cx="2880320" cy="936104"/>
            </a:xfrm>
            <a:prstGeom prst="round2Same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" name="Triangle isocèle 2"/>
            <p:cNvSpPr/>
            <p:nvPr/>
          </p:nvSpPr>
          <p:spPr>
            <a:xfrm rot="5400000">
              <a:off x="4139951" y="3609020"/>
              <a:ext cx="432048" cy="4320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Parallélogramme 7"/>
            <p:cNvSpPr/>
            <p:nvPr/>
          </p:nvSpPr>
          <p:spPr>
            <a:xfrm>
              <a:off x="5138303" y="2760336"/>
              <a:ext cx="720080" cy="360040"/>
            </a:xfrm>
            <a:prstGeom prst="parallelogram">
              <a:avLst>
                <a:gd name="adj" fmla="val 4808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Parallélogramme 8"/>
            <p:cNvSpPr/>
            <p:nvPr/>
          </p:nvSpPr>
          <p:spPr>
            <a:xfrm>
              <a:off x="4276252" y="2768354"/>
              <a:ext cx="720080" cy="360040"/>
            </a:xfrm>
            <a:prstGeom prst="parallelogram">
              <a:avLst>
                <a:gd name="adj" fmla="val 4808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Parallélogramme 9"/>
            <p:cNvSpPr/>
            <p:nvPr/>
          </p:nvSpPr>
          <p:spPr>
            <a:xfrm>
              <a:off x="3403307" y="2760336"/>
              <a:ext cx="720080" cy="360040"/>
            </a:xfrm>
            <a:prstGeom prst="parallelogram">
              <a:avLst>
                <a:gd name="adj" fmla="val 4808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Parallélogramme 10"/>
            <p:cNvSpPr/>
            <p:nvPr/>
          </p:nvSpPr>
          <p:spPr>
            <a:xfrm rot="3091287">
              <a:off x="5131698" y="1686178"/>
              <a:ext cx="669881" cy="468392"/>
            </a:xfrm>
            <a:prstGeom prst="parallelogram">
              <a:avLst>
                <a:gd name="adj" fmla="val 4808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Parallélogramme 11"/>
            <p:cNvSpPr/>
            <p:nvPr/>
          </p:nvSpPr>
          <p:spPr>
            <a:xfrm rot="3091287">
              <a:off x="4278511" y="1898936"/>
              <a:ext cx="669881" cy="468392"/>
            </a:xfrm>
            <a:prstGeom prst="parallelogram">
              <a:avLst>
                <a:gd name="adj" fmla="val 4808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Parallélogramme 12"/>
            <p:cNvSpPr/>
            <p:nvPr/>
          </p:nvSpPr>
          <p:spPr>
            <a:xfrm rot="3091287">
              <a:off x="3428405" y="2091543"/>
              <a:ext cx="669881" cy="468392"/>
            </a:xfrm>
            <a:prstGeom prst="parallelogram">
              <a:avLst>
                <a:gd name="adj" fmla="val 4808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164" y="1844824"/>
            <a:ext cx="3364012" cy="294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554620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s-titre 6"/>
          <p:cNvSpPr>
            <a:spLocks noGrp="1"/>
          </p:cNvSpPr>
          <p:nvPr>
            <p:ph idx="1"/>
          </p:nvPr>
        </p:nvSpPr>
        <p:spPr>
          <a:xfrm>
            <a:off x="899592" y="2564904"/>
            <a:ext cx="7632848" cy="20162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6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Analyses statistiques …</a:t>
            </a:r>
            <a:endParaRPr lang="fr-FR" sz="6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47137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>
          <a:xfrm>
            <a:off x="899592" y="3645024"/>
            <a:ext cx="7848872" cy="2376264"/>
          </a:xfrm>
        </p:spPr>
        <p:txBody>
          <a:bodyPr>
            <a:normAutofit/>
          </a:bodyPr>
          <a:lstStyle/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fr-FR" sz="2400" b="1" dirty="0" smtClean="0">
                <a:solidFill>
                  <a:srgbClr val="37C7AF"/>
                </a:solidFill>
              </a:rPr>
              <a:t>9000 </a:t>
            </a:r>
            <a:r>
              <a:rPr lang="fr-FR" sz="2400" b="1" dirty="0" smtClean="0"/>
              <a:t>réponses possibles par diagnostic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fr-FR" sz="2400" b="1" dirty="0" smtClean="0"/>
              <a:t>Des </a:t>
            </a:r>
            <a:r>
              <a:rPr lang="fr-FR" sz="2400" b="1" dirty="0">
                <a:solidFill>
                  <a:srgbClr val="37C7AF"/>
                </a:solidFill>
              </a:rPr>
              <a:t>milliers</a:t>
            </a:r>
            <a:r>
              <a:rPr lang="fr-FR" sz="2400" b="1" dirty="0" smtClean="0"/>
              <a:t> de données par adhérent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fr-FR" sz="2400" b="1" dirty="0" smtClean="0"/>
              <a:t>Des </a:t>
            </a:r>
            <a:r>
              <a:rPr lang="fr-FR" sz="2400" b="1" dirty="0" smtClean="0">
                <a:solidFill>
                  <a:srgbClr val="37C7AF"/>
                </a:solidFill>
              </a:rPr>
              <a:t>millions </a:t>
            </a:r>
            <a:r>
              <a:rPr lang="fr-FR" sz="2400" b="1" dirty="0" smtClean="0"/>
              <a:t>de données potentielles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fr-FR" sz="2400" b="1" dirty="0" smtClean="0"/>
              <a:t>De multiples possibilités d’analyse et d’interprétations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fr-FR" sz="2400" b="1" dirty="0" smtClean="0"/>
              <a:t>De multiples possibilités d’offre de service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8200" y="332656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70000" lnSpcReduction="2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Analyse statistique …</a:t>
            </a:r>
          </a:p>
        </p:txBody>
      </p:sp>
      <p:sp>
        <p:nvSpPr>
          <p:cNvPr id="2" name="Rectangle à coins arrondis 1"/>
          <p:cNvSpPr/>
          <p:nvPr/>
        </p:nvSpPr>
        <p:spPr>
          <a:xfrm>
            <a:off x="1043608" y="1772816"/>
            <a:ext cx="6408712" cy="1224136"/>
          </a:xfrm>
          <a:prstGeom prst="roundRect">
            <a:avLst/>
          </a:prstGeom>
          <a:solidFill>
            <a:srgbClr val="ECE0EC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Référentiel unique = Données harmonisées</a:t>
            </a:r>
          </a:p>
          <a:p>
            <a:pPr algn="ctr"/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=</a:t>
            </a:r>
          </a:p>
          <a:p>
            <a:pPr algn="ctr"/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Donner du sens aux données</a:t>
            </a:r>
          </a:p>
        </p:txBody>
      </p:sp>
    </p:spTree>
    <p:extLst>
      <p:ext uri="{BB962C8B-B14F-4D97-AF65-F5344CB8AC3E}">
        <p14:creationId xmlns:p14="http://schemas.microsoft.com/office/powerpoint/2010/main" val="3163937078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e 18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20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6" name="Graphique 5"/>
          <p:cNvGraphicFramePr/>
          <p:nvPr>
            <p:extLst>
              <p:ext uri="{D42A27DB-BD31-4B8C-83A1-F6EECF244321}">
                <p14:modId xmlns:p14="http://schemas.microsoft.com/office/powerpoint/2010/main" val="2629066709"/>
              </p:ext>
            </p:extLst>
          </p:nvPr>
        </p:nvGraphicFramePr>
        <p:xfrm>
          <a:off x="4805" y="4193704"/>
          <a:ext cx="5112568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Graphique 7"/>
          <p:cNvGraphicFramePr/>
          <p:nvPr>
            <p:extLst>
              <p:ext uri="{D42A27DB-BD31-4B8C-83A1-F6EECF244321}">
                <p14:modId xmlns:p14="http://schemas.microsoft.com/office/powerpoint/2010/main" val="3016314297"/>
              </p:ext>
            </p:extLst>
          </p:nvPr>
        </p:nvGraphicFramePr>
        <p:xfrm>
          <a:off x="4716016" y="27725"/>
          <a:ext cx="4283968" cy="2780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0" name="ZoneTexte 9"/>
          <p:cNvSpPr txBox="1"/>
          <p:nvPr/>
        </p:nvSpPr>
        <p:spPr>
          <a:xfrm>
            <a:off x="3275856" y="2564904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Par portefeuille</a:t>
            </a:r>
            <a:endParaRPr lang="fr-FR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3599892" y="3112085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Par centre médical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4103948" y="3642860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Par activité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4680012" y="4227635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Par taille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5274270" y="4812410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Par exposition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5724128" y="5397185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Par risque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6300192" y="6002123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</a:p>
        </p:txBody>
      </p:sp>
      <p:sp>
        <p:nvSpPr>
          <p:cNvPr id="18" name="Espace réservé du contenu 2"/>
          <p:cNvSpPr txBox="1">
            <a:spLocks/>
          </p:cNvSpPr>
          <p:nvPr/>
        </p:nvSpPr>
        <p:spPr>
          <a:xfrm>
            <a:off x="8200" y="332656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1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Des </a:t>
            </a:r>
            <a:r>
              <a:rPr lang="fr-FR" dirty="0" err="1"/>
              <a:t>stats</a:t>
            </a:r>
            <a:r>
              <a:rPr lang="fr-FR" dirty="0"/>
              <a:t> …</a:t>
            </a:r>
          </a:p>
        </p:txBody>
      </p:sp>
    </p:spTree>
    <p:extLst>
      <p:ext uri="{BB962C8B-B14F-4D97-AF65-F5344CB8AC3E}">
        <p14:creationId xmlns:p14="http://schemas.microsoft.com/office/powerpoint/2010/main" val="3594640444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8" grpId="0">
        <p:bldAsOne/>
      </p:bldGraphic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e 8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11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6" name="Graphique 5"/>
          <p:cNvGraphicFramePr/>
          <p:nvPr>
            <p:extLst>
              <p:ext uri="{D42A27DB-BD31-4B8C-83A1-F6EECF244321}">
                <p14:modId xmlns:p14="http://schemas.microsoft.com/office/powerpoint/2010/main" val="55435538"/>
              </p:ext>
            </p:extLst>
          </p:nvPr>
        </p:nvGraphicFramePr>
        <p:xfrm>
          <a:off x="4805" y="4193704"/>
          <a:ext cx="5112568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Graphique 7"/>
          <p:cNvGraphicFramePr/>
          <p:nvPr>
            <p:extLst>
              <p:ext uri="{D42A27DB-BD31-4B8C-83A1-F6EECF244321}">
                <p14:modId xmlns:p14="http://schemas.microsoft.com/office/powerpoint/2010/main" val="834338246"/>
              </p:ext>
            </p:extLst>
          </p:nvPr>
        </p:nvGraphicFramePr>
        <p:xfrm>
          <a:off x="4716016" y="27725"/>
          <a:ext cx="4283968" cy="2780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0" name="ZoneTexte 9"/>
          <p:cNvSpPr txBox="1"/>
          <p:nvPr/>
        </p:nvSpPr>
        <p:spPr>
          <a:xfrm>
            <a:off x="4644008" y="3429000"/>
            <a:ext cx="46085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 et lier les données collectives du Diagnostic avec les données individuelles du suivi médical</a:t>
            </a:r>
            <a:endParaRPr lang="fr-FR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539552" y="1875084"/>
            <a:ext cx="4104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Synchroniser les données du Diagnostic avec les thésaurus …</a:t>
            </a:r>
            <a:endParaRPr lang="fr-FR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8200" y="332656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1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A terme …</a:t>
            </a:r>
          </a:p>
        </p:txBody>
      </p:sp>
    </p:spTree>
    <p:extLst>
      <p:ext uri="{BB962C8B-B14F-4D97-AF65-F5344CB8AC3E}">
        <p14:creationId xmlns:p14="http://schemas.microsoft.com/office/powerpoint/2010/main" val="367703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s-titre 6"/>
          <p:cNvSpPr>
            <a:spLocks noGrp="1"/>
          </p:cNvSpPr>
          <p:nvPr>
            <p:ph idx="1"/>
          </p:nvPr>
        </p:nvSpPr>
        <p:spPr>
          <a:xfrm>
            <a:off x="755576" y="1484784"/>
            <a:ext cx="7632848" cy="20162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6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Exemples d’analyses statistiques …</a:t>
            </a:r>
            <a:endParaRPr lang="fr-FR" sz="6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Image 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789040"/>
            <a:ext cx="1440160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15204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979713" y="188640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chemeClr val="accent5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MON DIAGNOSTIC PREVENTION</a:t>
            </a:r>
            <a:endParaRPr lang="fr-FR" sz="2800" b="1" dirty="0">
              <a:solidFill>
                <a:schemeClr val="accent5">
                  <a:lumMod val="75000"/>
                </a:scheme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26" name="Picture 2" descr="C:\Users\jm.panossian\Pictures\vlcsnap-2018-06-05-11h10m35s39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278" y="657262"/>
            <a:ext cx="4193722" cy="3249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62" y="3526311"/>
            <a:ext cx="2316140" cy="2224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712" y="3765172"/>
            <a:ext cx="720080" cy="1765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296" y="664289"/>
            <a:ext cx="3879490" cy="3242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45" y="3551427"/>
            <a:ext cx="2664374" cy="219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e 10"/>
          <p:cNvGrpSpPr/>
          <p:nvPr/>
        </p:nvGrpSpPr>
        <p:grpSpPr>
          <a:xfrm>
            <a:off x="7767648" y="4221088"/>
            <a:ext cx="720080" cy="621224"/>
            <a:chOff x="871147" y="493343"/>
            <a:chExt cx="3304302" cy="1999553"/>
          </a:xfrm>
        </p:grpSpPr>
        <p:sp>
          <p:nvSpPr>
            <p:cNvPr id="12" name="Triangle isocèle 11"/>
            <p:cNvSpPr/>
            <p:nvPr/>
          </p:nvSpPr>
          <p:spPr>
            <a:xfrm>
              <a:off x="871147" y="1988840"/>
              <a:ext cx="755576" cy="504056"/>
            </a:xfrm>
            <a:prstGeom prst="triangle">
              <a:avLst>
                <a:gd name="adj" fmla="val 100000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712890" y="1988840"/>
              <a:ext cx="755575" cy="50405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555776" y="1484784"/>
              <a:ext cx="755575" cy="10081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Triangle isocèle 14"/>
            <p:cNvSpPr/>
            <p:nvPr/>
          </p:nvSpPr>
          <p:spPr>
            <a:xfrm>
              <a:off x="1712888" y="1484784"/>
              <a:ext cx="755576" cy="504056"/>
            </a:xfrm>
            <a:prstGeom prst="triangle">
              <a:avLst>
                <a:gd name="adj" fmla="val 10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Triangle isocèle 15"/>
            <p:cNvSpPr/>
            <p:nvPr/>
          </p:nvSpPr>
          <p:spPr>
            <a:xfrm>
              <a:off x="2555775" y="989112"/>
              <a:ext cx="755576" cy="504056"/>
            </a:xfrm>
            <a:prstGeom prst="triangle">
              <a:avLst>
                <a:gd name="adj" fmla="val 10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419873" y="997399"/>
              <a:ext cx="755575" cy="14954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Triangle isocèle 17"/>
            <p:cNvSpPr/>
            <p:nvPr/>
          </p:nvSpPr>
          <p:spPr>
            <a:xfrm>
              <a:off x="3419873" y="493343"/>
              <a:ext cx="755576" cy="504056"/>
            </a:xfrm>
            <a:prstGeom prst="triangle">
              <a:avLst>
                <a:gd name="adj" fmla="val 10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ZoneTexte 18"/>
          <p:cNvSpPr txBox="1"/>
          <p:nvPr/>
        </p:nvSpPr>
        <p:spPr>
          <a:xfrm>
            <a:off x="-1624662" y="450250"/>
            <a:ext cx="50509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4"/>
            <a:r>
              <a:rPr lang="fr-FR" sz="3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OnLine</a:t>
            </a:r>
            <a:r>
              <a:rPr lang="fr-FR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  <a:p>
            <a:pPr lvl="4"/>
            <a:r>
              <a:rPr lang="fr-FR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/</a:t>
            </a:r>
          </a:p>
          <a:p>
            <a:pPr lvl="4"/>
            <a:r>
              <a:rPr lang="fr-FR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fr-FR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</a:t>
            </a:r>
            <a:r>
              <a:rPr lang="fr-FR" sz="3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OffLine</a:t>
            </a:r>
            <a:r>
              <a:rPr lang="fr-FR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46253060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s-titre 6"/>
          <p:cNvSpPr>
            <a:spLocks noGrp="1"/>
          </p:cNvSpPr>
          <p:nvPr>
            <p:ph idx="1"/>
          </p:nvPr>
        </p:nvSpPr>
        <p:spPr>
          <a:xfrm>
            <a:off x="611560" y="2564905"/>
            <a:ext cx="8229600" cy="20162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6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Pour aller plus loin …</a:t>
            </a:r>
            <a:endParaRPr lang="fr-FR" sz="6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08798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Connecteur droit 15"/>
          <p:cNvCxnSpPr/>
          <p:nvPr/>
        </p:nvCxnSpPr>
        <p:spPr>
          <a:xfrm flipV="1">
            <a:off x="4716016" y="2774058"/>
            <a:ext cx="0" cy="1879078"/>
          </a:xfrm>
          <a:prstGeom prst="line">
            <a:avLst/>
          </a:prstGeom>
          <a:ln w="63500">
            <a:solidFill>
              <a:srgbClr val="4ABFDA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llipse 8"/>
          <p:cNvSpPr/>
          <p:nvPr/>
        </p:nvSpPr>
        <p:spPr>
          <a:xfrm>
            <a:off x="3960311" y="476672"/>
            <a:ext cx="1512168" cy="1368152"/>
          </a:xfrm>
          <a:prstGeom prst="ellipse">
            <a:avLst/>
          </a:prstGeom>
          <a:solidFill>
            <a:srgbClr val="4ABFDA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dirty="0" smtClean="0"/>
              <a:t>Outil </a:t>
            </a:r>
            <a:r>
              <a:rPr lang="fr-FR" dirty="0" err="1" smtClean="0"/>
              <a:t>EvRP</a:t>
            </a:r>
            <a:endParaRPr lang="fr-FR" dirty="0" smtClean="0"/>
          </a:p>
          <a:p>
            <a:pPr algn="ctr"/>
            <a:r>
              <a:rPr lang="fr-FR" dirty="0" smtClean="0"/>
              <a:t>(DAP)</a:t>
            </a:r>
            <a:endParaRPr lang="fr-FR" dirty="0"/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8200" y="260648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sz="3600" dirty="0" smtClean="0"/>
              <a:t>Envisageable …</a:t>
            </a:r>
            <a:endParaRPr lang="fr-FR" sz="3600" dirty="0"/>
          </a:p>
        </p:txBody>
      </p:sp>
      <p:cxnSp>
        <p:nvCxnSpPr>
          <p:cNvPr id="20" name="Connecteur droit 19"/>
          <p:cNvCxnSpPr>
            <a:endCxn id="6" idx="7"/>
          </p:cNvCxnSpPr>
          <p:nvPr/>
        </p:nvCxnSpPr>
        <p:spPr>
          <a:xfrm flipV="1">
            <a:off x="3936624" y="2895585"/>
            <a:ext cx="1536020" cy="1378753"/>
          </a:xfrm>
          <a:prstGeom prst="line">
            <a:avLst/>
          </a:prstGeom>
          <a:ln w="63500">
            <a:solidFill>
              <a:srgbClr val="37C7AF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>
            <a:stCxn id="6" idx="2"/>
          </p:cNvCxnSpPr>
          <p:nvPr/>
        </p:nvCxnSpPr>
        <p:spPr>
          <a:xfrm flipV="1">
            <a:off x="3587196" y="3501009"/>
            <a:ext cx="2208940" cy="122578"/>
          </a:xfrm>
          <a:prstGeom prst="line">
            <a:avLst/>
          </a:prstGeom>
          <a:ln w="63500">
            <a:solidFill>
              <a:schemeClr val="accent6">
                <a:lumMod val="75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3936624" y="2996952"/>
            <a:ext cx="1536020" cy="1277386"/>
          </a:xfrm>
          <a:prstGeom prst="line">
            <a:avLst/>
          </a:prstGeom>
          <a:ln w="63500">
            <a:solidFill>
              <a:schemeClr val="accent4">
                <a:lumMod val="75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>
            <a:off x="3923656" y="2996952"/>
            <a:ext cx="1536020" cy="1277386"/>
          </a:xfrm>
          <a:prstGeom prst="line">
            <a:avLst/>
          </a:prstGeom>
          <a:ln w="63500">
            <a:solidFill>
              <a:srgbClr val="92D05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/>
          <p:cNvCxnSpPr/>
          <p:nvPr/>
        </p:nvCxnSpPr>
        <p:spPr>
          <a:xfrm flipV="1">
            <a:off x="3684596" y="2996952"/>
            <a:ext cx="1895516" cy="936105"/>
          </a:xfrm>
          <a:prstGeom prst="line">
            <a:avLst/>
          </a:prstGeom>
          <a:ln w="63500">
            <a:solidFill>
              <a:srgbClr val="FF00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/>
          <p:cNvCxnSpPr/>
          <p:nvPr/>
        </p:nvCxnSpPr>
        <p:spPr>
          <a:xfrm flipV="1">
            <a:off x="4632354" y="2743346"/>
            <a:ext cx="94693" cy="1808649"/>
          </a:xfrm>
          <a:prstGeom prst="line">
            <a:avLst/>
          </a:prstGeom>
          <a:ln w="63500">
            <a:solidFill>
              <a:srgbClr val="F36DF3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/>
          <p:cNvSpPr/>
          <p:nvPr/>
        </p:nvSpPr>
        <p:spPr>
          <a:xfrm>
            <a:off x="5796136" y="1092638"/>
            <a:ext cx="1512168" cy="1368152"/>
          </a:xfrm>
          <a:prstGeom prst="ellipse">
            <a:avLst/>
          </a:prstGeom>
          <a:solidFill>
            <a:srgbClr val="37C7AF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dirty="0" smtClean="0"/>
              <a:t>Outil Risque Chimique</a:t>
            </a:r>
            <a:endParaRPr lang="fr-FR" dirty="0"/>
          </a:p>
        </p:txBody>
      </p:sp>
      <p:sp>
        <p:nvSpPr>
          <p:cNvPr id="12" name="Ellipse 11"/>
          <p:cNvSpPr/>
          <p:nvPr/>
        </p:nvSpPr>
        <p:spPr>
          <a:xfrm>
            <a:off x="6444208" y="2679787"/>
            <a:ext cx="1512168" cy="136815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dirty="0" smtClean="0"/>
              <a:t>Outil TMS</a:t>
            </a:r>
            <a:endParaRPr lang="fr-FR" dirty="0"/>
          </a:p>
        </p:txBody>
      </p:sp>
      <p:sp>
        <p:nvSpPr>
          <p:cNvPr id="13" name="Ellipse 12"/>
          <p:cNvSpPr/>
          <p:nvPr/>
        </p:nvSpPr>
        <p:spPr>
          <a:xfrm>
            <a:off x="5940152" y="4551995"/>
            <a:ext cx="1512168" cy="136815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dirty="0" smtClean="0"/>
              <a:t>Outil RPS</a:t>
            </a:r>
            <a:endParaRPr lang="fr-FR" dirty="0"/>
          </a:p>
        </p:txBody>
      </p:sp>
      <p:sp>
        <p:nvSpPr>
          <p:cNvPr id="14" name="Ellipse 13"/>
          <p:cNvSpPr/>
          <p:nvPr/>
        </p:nvSpPr>
        <p:spPr>
          <a:xfrm>
            <a:off x="3779912" y="5373216"/>
            <a:ext cx="1512168" cy="1368152"/>
          </a:xfrm>
          <a:prstGeom prst="ellipse">
            <a:avLst/>
          </a:prstGeom>
          <a:solidFill>
            <a:srgbClr val="F36DF3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600" dirty="0" smtClean="0"/>
              <a:t>…</a:t>
            </a:r>
            <a:endParaRPr lang="fr-FR" sz="1600" dirty="0"/>
          </a:p>
        </p:txBody>
      </p:sp>
      <p:sp>
        <p:nvSpPr>
          <p:cNvPr id="8" name="Ellipse 7"/>
          <p:cNvSpPr/>
          <p:nvPr/>
        </p:nvSpPr>
        <p:spPr>
          <a:xfrm>
            <a:off x="1475656" y="3717032"/>
            <a:ext cx="1512168" cy="13681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600" dirty="0" smtClean="0"/>
              <a:t>Outil prévention salarié</a:t>
            </a:r>
            <a:endParaRPr lang="fr-FR" sz="1600" dirty="0"/>
          </a:p>
        </p:txBody>
      </p:sp>
      <p:sp>
        <p:nvSpPr>
          <p:cNvPr id="7" name="Ellipse 6"/>
          <p:cNvSpPr/>
          <p:nvPr/>
        </p:nvSpPr>
        <p:spPr>
          <a:xfrm>
            <a:off x="1795312" y="1405906"/>
            <a:ext cx="1512168" cy="1368152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dirty="0" smtClean="0"/>
              <a:t>Outil étude de poste</a:t>
            </a:r>
            <a:endParaRPr lang="fr-FR" dirty="0"/>
          </a:p>
        </p:txBody>
      </p:sp>
      <p:sp>
        <p:nvSpPr>
          <p:cNvPr id="6" name="Ellipse 5"/>
          <p:cNvSpPr/>
          <p:nvPr/>
        </p:nvSpPr>
        <p:spPr>
          <a:xfrm>
            <a:off x="3587196" y="2594037"/>
            <a:ext cx="2208940" cy="2059099"/>
          </a:xfrm>
          <a:prstGeom prst="ellipse">
            <a:avLst/>
          </a:prstGeom>
          <a:solidFill>
            <a:srgbClr val="31B09C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dirty="0" smtClean="0"/>
              <a:t>DIAGNOSTIC</a:t>
            </a:r>
          </a:p>
          <a:p>
            <a:pPr algn="ctr"/>
            <a:r>
              <a:rPr lang="fr-FR" dirty="0" smtClean="0"/>
              <a:t>PREVENTION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85265173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1 0.00301 L -0.00018 -0.26179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-1325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05458E-6 L 0.15885 -0.1903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4" y="-952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1175E-6 L 0.19948 -0.0087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65" y="-43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60962E-6 L 0.16666 0.2007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1003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60962E-6 L -0.16268 -0.1662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42" y="-832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9963E-6 L -0.17986 0.11008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93" y="550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74838E-6 L -0.01163 0.26203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" y="1309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32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2" animBg="1"/>
      <p:bldP spid="9" grpId="3" animBg="1"/>
      <p:bldP spid="11" grpId="0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8" grpId="0" animBg="1"/>
      <p:bldP spid="8" grpId="1" animBg="1"/>
      <p:bldP spid="7" grpId="0" animBg="1"/>
      <p:bldP spid="7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s-titre 6"/>
          <p:cNvSpPr>
            <a:spLocks noGrp="1"/>
          </p:cNvSpPr>
          <p:nvPr>
            <p:ph idx="1"/>
          </p:nvPr>
        </p:nvSpPr>
        <p:spPr>
          <a:xfrm>
            <a:off x="611560" y="2780928"/>
            <a:ext cx="8229600" cy="20162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6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Merci de votre attention</a:t>
            </a:r>
            <a:endParaRPr lang="fr-FR" sz="6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40234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e 18"/>
          <p:cNvGrpSpPr/>
          <p:nvPr/>
        </p:nvGrpSpPr>
        <p:grpSpPr>
          <a:xfrm>
            <a:off x="8200" y="85527"/>
            <a:ext cx="13716204" cy="7118993"/>
            <a:chOff x="-1" y="725"/>
            <a:chExt cx="13716204" cy="7118993"/>
          </a:xfrm>
        </p:grpSpPr>
        <p:pic>
          <p:nvPicPr>
            <p:cNvPr id="20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4548" y="725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Espace réservé du contenu 2"/>
          <p:cNvSpPr txBox="1">
            <a:spLocks/>
          </p:cNvSpPr>
          <p:nvPr/>
        </p:nvSpPr>
        <p:spPr>
          <a:xfrm>
            <a:off x="827584" y="1675549"/>
            <a:ext cx="7848872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Pour un outil progressif</a:t>
            </a:r>
          </a:p>
        </p:txBody>
      </p:sp>
      <p:sp>
        <p:nvSpPr>
          <p:cNvPr id="2" name="Rectangle 1"/>
          <p:cNvSpPr/>
          <p:nvPr/>
        </p:nvSpPr>
        <p:spPr>
          <a:xfrm>
            <a:off x="1871700" y="4956170"/>
            <a:ext cx="864096" cy="142515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Etape 1</a:t>
            </a:r>
            <a:endParaRPr lang="fr-FR" dirty="0"/>
          </a:p>
        </p:txBody>
      </p:sp>
      <p:sp>
        <p:nvSpPr>
          <p:cNvPr id="45" name="Rectangle 44"/>
          <p:cNvSpPr/>
          <p:nvPr/>
        </p:nvSpPr>
        <p:spPr>
          <a:xfrm>
            <a:off x="2756079" y="4500118"/>
            <a:ext cx="864096" cy="188120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Etape 2</a:t>
            </a:r>
            <a:endParaRPr lang="fr-FR" dirty="0"/>
          </a:p>
        </p:txBody>
      </p:sp>
      <p:sp>
        <p:nvSpPr>
          <p:cNvPr id="47" name="Rectangle 46"/>
          <p:cNvSpPr/>
          <p:nvPr/>
        </p:nvSpPr>
        <p:spPr>
          <a:xfrm>
            <a:off x="3620175" y="4101074"/>
            <a:ext cx="864096" cy="2280253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Etape 3</a:t>
            </a:r>
            <a:endParaRPr lang="fr-FR" dirty="0"/>
          </a:p>
        </p:txBody>
      </p:sp>
      <p:sp>
        <p:nvSpPr>
          <p:cNvPr id="49" name="Rectangle 48"/>
          <p:cNvSpPr/>
          <p:nvPr/>
        </p:nvSpPr>
        <p:spPr>
          <a:xfrm>
            <a:off x="4484271" y="3645024"/>
            <a:ext cx="864096" cy="2736304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Etape 4</a:t>
            </a:r>
            <a:endParaRPr lang="fr-FR" dirty="0"/>
          </a:p>
        </p:txBody>
      </p:sp>
      <p:sp>
        <p:nvSpPr>
          <p:cNvPr id="50" name="Rectangle 49"/>
          <p:cNvSpPr/>
          <p:nvPr/>
        </p:nvSpPr>
        <p:spPr>
          <a:xfrm>
            <a:off x="5364088" y="3238022"/>
            <a:ext cx="864096" cy="3143305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Etape 5</a:t>
            </a:r>
            <a:endParaRPr lang="fr-FR" dirty="0"/>
          </a:p>
        </p:txBody>
      </p:sp>
      <p:sp>
        <p:nvSpPr>
          <p:cNvPr id="51" name="Rectangle 50"/>
          <p:cNvSpPr/>
          <p:nvPr/>
        </p:nvSpPr>
        <p:spPr>
          <a:xfrm>
            <a:off x="6228184" y="2721444"/>
            <a:ext cx="864096" cy="365988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Etape 6</a:t>
            </a:r>
            <a:endParaRPr lang="fr-FR" dirty="0"/>
          </a:p>
        </p:txBody>
      </p:sp>
      <p:sp>
        <p:nvSpPr>
          <p:cNvPr id="3" name="Flèche courbée vers le haut 2"/>
          <p:cNvSpPr/>
          <p:nvPr/>
        </p:nvSpPr>
        <p:spPr>
          <a:xfrm>
            <a:off x="-2772816" y="1592981"/>
            <a:ext cx="10081120" cy="2982267"/>
          </a:xfrm>
          <a:prstGeom prst="curvedUpArrow">
            <a:avLst>
              <a:gd name="adj1" fmla="val 25000"/>
              <a:gd name="adj2" fmla="val 33858"/>
              <a:gd name="adj3" fmla="val 19141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1397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4" name="Ellipse 53"/>
          <p:cNvSpPr/>
          <p:nvPr/>
        </p:nvSpPr>
        <p:spPr>
          <a:xfrm>
            <a:off x="6008119" y="1927199"/>
            <a:ext cx="1044116" cy="1044711"/>
          </a:xfrm>
          <a:prstGeom prst="ellipse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ctr"/>
            <a:r>
              <a:rPr lang="fr-FR" sz="2400" b="1" dirty="0" smtClean="0">
                <a:solidFill>
                  <a:schemeClr val="tx1"/>
                </a:solidFill>
              </a:rPr>
              <a:t>100%</a:t>
            </a:r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55" name="Ellipse 54"/>
          <p:cNvSpPr/>
          <p:nvPr/>
        </p:nvSpPr>
        <p:spPr>
          <a:xfrm>
            <a:off x="2666069" y="3968465"/>
            <a:ext cx="1044116" cy="1044711"/>
          </a:xfrm>
          <a:prstGeom prst="ellipse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chemeClr val="tx1"/>
                </a:solidFill>
              </a:rPr>
              <a:t>20%</a:t>
            </a:r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56" name="Ellipse 55"/>
          <p:cNvSpPr/>
          <p:nvPr/>
        </p:nvSpPr>
        <p:spPr>
          <a:xfrm>
            <a:off x="3530165" y="3764210"/>
            <a:ext cx="1044116" cy="1044711"/>
          </a:xfrm>
          <a:prstGeom prst="ellipse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4</a:t>
            </a:r>
            <a:r>
              <a:rPr lang="fr-FR" sz="2400" b="1" dirty="0" smtClean="0">
                <a:solidFill>
                  <a:schemeClr val="tx1"/>
                </a:solidFill>
              </a:rPr>
              <a:t>0%</a:t>
            </a:r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57" name="Ellipse 56"/>
          <p:cNvSpPr/>
          <p:nvPr/>
        </p:nvSpPr>
        <p:spPr>
          <a:xfrm>
            <a:off x="4480384" y="3423507"/>
            <a:ext cx="1044116" cy="1044711"/>
          </a:xfrm>
          <a:prstGeom prst="ellipse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6</a:t>
            </a:r>
            <a:r>
              <a:rPr lang="fr-FR" sz="2400" b="1" dirty="0" smtClean="0">
                <a:solidFill>
                  <a:schemeClr val="tx1"/>
                </a:solidFill>
              </a:rPr>
              <a:t>0%</a:t>
            </a:r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58" name="Ellipse 57"/>
          <p:cNvSpPr/>
          <p:nvPr/>
        </p:nvSpPr>
        <p:spPr>
          <a:xfrm>
            <a:off x="5274078" y="2866748"/>
            <a:ext cx="1044116" cy="1044711"/>
          </a:xfrm>
          <a:prstGeom prst="ellipse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8</a:t>
            </a:r>
            <a:r>
              <a:rPr lang="fr-FR" sz="2400" b="1" dirty="0" smtClean="0">
                <a:solidFill>
                  <a:schemeClr val="tx1"/>
                </a:solidFill>
              </a:rPr>
              <a:t>0%</a:t>
            </a:r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8" name="Espace réservé du contenu 2"/>
          <p:cNvSpPr txBox="1">
            <a:spLocks/>
          </p:cNvSpPr>
          <p:nvPr/>
        </p:nvSpPr>
        <p:spPr>
          <a:xfrm>
            <a:off x="8200" y="332656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1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6 étapes …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8520" y="3700504"/>
            <a:ext cx="2270533" cy="971550"/>
          </a:xfrm>
          <a:prstGeom prst="rect">
            <a:avLst/>
          </a:prstGeom>
        </p:spPr>
      </p:pic>
      <p:sp>
        <p:nvSpPr>
          <p:cNvPr id="8" name="Ellipse 7"/>
          <p:cNvSpPr/>
          <p:nvPr/>
        </p:nvSpPr>
        <p:spPr>
          <a:xfrm>
            <a:off x="1672910" y="3911459"/>
            <a:ext cx="1044116" cy="1044711"/>
          </a:xfrm>
          <a:prstGeom prst="ellipse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chemeClr val="tx1"/>
                </a:solidFill>
              </a:rPr>
              <a:t>		0</a:t>
            </a:r>
            <a:r>
              <a:rPr lang="fr-FR" sz="2400" b="1" dirty="0">
                <a:solidFill>
                  <a:schemeClr val="tx1"/>
                </a:solidFill>
              </a:rPr>
              <a:t>% </a:t>
            </a:r>
            <a:r>
              <a:rPr lang="fr-FR" sz="2400" b="1" dirty="0" smtClean="0">
                <a:solidFill>
                  <a:schemeClr val="tx1"/>
                </a:solidFill>
              </a:rPr>
              <a:t>		</a:t>
            </a:r>
            <a:endParaRPr lang="fr-F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352915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1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1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1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1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1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1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7" grpId="0" animBg="1"/>
      <p:bldP spid="49" grpId="0" animBg="1"/>
      <p:bldP spid="50" grpId="0" animBg="1"/>
      <p:bldP spid="51" grpId="0" animBg="1"/>
      <p:bldP spid="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18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14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e 4"/>
          <p:cNvGrpSpPr/>
          <p:nvPr/>
        </p:nvGrpSpPr>
        <p:grpSpPr>
          <a:xfrm>
            <a:off x="1871700" y="3238022"/>
            <a:ext cx="4356484" cy="3143306"/>
            <a:chOff x="1871700" y="2482533"/>
            <a:chExt cx="4356484" cy="3143306"/>
          </a:xfrm>
        </p:grpSpPr>
        <p:sp>
          <p:nvSpPr>
            <p:cNvPr id="2" name="Rectangle 1"/>
            <p:cNvSpPr/>
            <p:nvPr/>
          </p:nvSpPr>
          <p:spPr>
            <a:xfrm>
              <a:off x="1871700" y="4200681"/>
              <a:ext cx="864096" cy="142515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889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Etape 1</a:t>
              </a:r>
              <a:endParaRPr lang="fr-FR" dirty="0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756079" y="3744629"/>
              <a:ext cx="864096" cy="188120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889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Etape 2</a:t>
              </a:r>
              <a:endParaRPr lang="fr-FR" dirty="0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620175" y="3345585"/>
              <a:ext cx="864096" cy="2280253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889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Etape 3</a:t>
              </a:r>
              <a:endParaRPr lang="fr-FR" dirty="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484271" y="2889535"/>
              <a:ext cx="864096" cy="27363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889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Etape 4</a:t>
              </a:r>
              <a:endParaRPr lang="fr-FR" dirty="0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5364088" y="2482533"/>
              <a:ext cx="864096" cy="314330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50800" dist="889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Etape 5</a:t>
              </a:r>
              <a:endParaRPr lang="fr-FR" dirty="0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6228184" y="2721444"/>
            <a:ext cx="864096" cy="365988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Etape 6</a:t>
            </a:r>
            <a:endParaRPr lang="fr-FR" dirty="0"/>
          </a:p>
        </p:txBody>
      </p:sp>
      <p:sp>
        <p:nvSpPr>
          <p:cNvPr id="6" name="Rectangle à coins arrondis 5"/>
          <p:cNvSpPr/>
          <p:nvPr/>
        </p:nvSpPr>
        <p:spPr>
          <a:xfrm>
            <a:off x="683568" y="2888345"/>
            <a:ext cx="2592288" cy="1152128"/>
          </a:xfrm>
          <a:prstGeom prst="wedgeRoundRectCallout">
            <a:avLst>
              <a:gd name="adj1" fmla="val 42871"/>
              <a:gd name="adj2" fmla="val 70792"/>
              <a:gd name="adj3" fmla="val 16667"/>
            </a:avLst>
          </a:prstGeom>
          <a:solidFill>
            <a:schemeClr val="bg1"/>
          </a:solidFill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ADHERENT</a:t>
            </a:r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Rectangle à coins arrondis 18"/>
          <p:cNvSpPr/>
          <p:nvPr/>
        </p:nvSpPr>
        <p:spPr>
          <a:xfrm>
            <a:off x="6371097" y="1376177"/>
            <a:ext cx="2592288" cy="1152128"/>
          </a:xfrm>
          <a:prstGeom prst="wedgeRoundRectCallout">
            <a:avLst>
              <a:gd name="adj1" fmla="val 2332"/>
              <a:gd name="adj2" fmla="val 79084"/>
              <a:gd name="adj3" fmla="val 16667"/>
            </a:avLst>
          </a:prstGeom>
          <a:solidFill>
            <a:schemeClr val="bg1"/>
          </a:solidFill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EQUIPE </a:t>
            </a:r>
            <a:r>
              <a:rPr lang="fr-FR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SSTi</a:t>
            </a:r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8200" y="332656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77500" lnSpcReduction="2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 smtClean="0"/>
              <a:t>Multi-utilisateurs</a:t>
            </a:r>
            <a:r>
              <a:rPr lang="fr-FR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49619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6 L -0.10035 0.0032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16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0.08663 -0.0009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6" grpId="0" animBg="1"/>
      <p:bldP spid="19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/>
          <p:cNvGrpSpPr/>
          <p:nvPr/>
        </p:nvGrpSpPr>
        <p:grpSpPr>
          <a:xfrm>
            <a:off x="-14549" y="54922"/>
            <a:ext cx="13716204" cy="7119718"/>
            <a:chOff x="-1" y="0"/>
            <a:chExt cx="13716204" cy="7119718"/>
          </a:xfrm>
        </p:grpSpPr>
        <p:pic>
          <p:nvPicPr>
            <p:cNvPr id="17" name="Picture 2" descr="C:\Users\jm.panossian\Pictures\vlcsnap-2018-06-07-17h41m38s32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060848"/>
              <a:ext cx="9144001" cy="4797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0"/>
              <a:ext cx="9144000" cy="2054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1" y="3501007"/>
              <a:ext cx="13716204" cy="2285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5733256"/>
              <a:ext cx="8892479" cy="138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8200" y="332656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77500" lnSpcReduction="2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 err="1" smtClean="0"/>
              <a:t>Auto-Diagnostic</a:t>
            </a:r>
            <a:r>
              <a:rPr lang="fr-FR" dirty="0" smtClean="0"/>
              <a:t> </a:t>
            </a:r>
            <a:r>
              <a:rPr lang="fr-FR" dirty="0"/>
              <a:t>à …</a:t>
            </a:r>
          </a:p>
        </p:txBody>
      </p:sp>
      <p:grpSp>
        <p:nvGrpSpPr>
          <p:cNvPr id="2" name="Groupe 1"/>
          <p:cNvGrpSpPr/>
          <p:nvPr/>
        </p:nvGrpSpPr>
        <p:grpSpPr>
          <a:xfrm>
            <a:off x="683568" y="1361122"/>
            <a:ext cx="8279817" cy="5020206"/>
            <a:chOff x="683568" y="980728"/>
            <a:chExt cx="8279817" cy="5020206"/>
          </a:xfrm>
        </p:grpSpPr>
        <p:grpSp>
          <p:nvGrpSpPr>
            <p:cNvPr id="11" name="Groupe 10"/>
            <p:cNvGrpSpPr/>
            <p:nvPr/>
          </p:nvGrpSpPr>
          <p:grpSpPr>
            <a:xfrm>
              <a:off x="971600" y="2842573"/>
              <a:ext cx="4356484" cy="3143306"/>
              <a:chOff x="1871700" y="2482533"/>
              <a:chExt cx="4356484" cy="3143306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1871700" y="4200681"/>
                <a:ext cx="864096" cy="1425158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 smtClean="0"/>
                  <a:t>Etape 1</a:t>
                </a:r>
                <a:endParaRPr lang="fr-FR" dirty="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756079" y="3744629"/>
                <a:ext cx="864096" cy="1881209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 smtClean="0"/>
                  <a:t>Etape 2</a:t>
                </a:r>
                <a:endParaRPr lang="fr-FR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620175" y="3345585"/>
                <a:ext cx="864096" cy="2280253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 smtClean="0"/>
                  <a:t>Etape 3</a:t>
                </a:r>
                <a:endParaRPr lang="fr-FR" dirty="0"/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4484271" y="2889535"/>
                <a:ext cx="864096" cy="2736304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 smtClean="0"/>
                  <a:t>Etape 4</a:t>
                </a:r>
                <a:endParaRPr lang="fr-FR" dirty="0"/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5364088" y="2482533"/>
                <a:ext cx="864096" cy="3143305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 smtClean="0"/>
                  <a:t>Etape 5</a:t>
                </a:r>
                <a:endParaRPr lang="fr-FR" dirty="0"/>
              </a:p>
            </p:txBody>
          </p:sp>
        </p:grpSp>
        <p:sp>
          <p:nvSpPr>
            <p:cNvPr id="26" name="Rectangle 25"/>
            <p:cNvSpPr/>
            <p:nvPr/>
          </p:nvSpPr>
          <p:spPr>
            <a:xfrm>
              <a:off x="7092280" y="2341050"/>
              <a:ext cx="864096" cy="365988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889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Etape 6</a:t>
              </a:r>
              <a:endParaRPr lang="fr-FR" dirty="0"/>
            </a:p>
          </p:txBody>
        </p:sp>
        <p:sp>
          <p:nvSpPr>
            <p:cNvPr id="27" name="Rectangle à coins arrondis 26"/>
            <p:cNvSpPr/>
            <p:nvPr/>
          </p:nvSpPr>
          <p:spPr>
            <a:xfrm>
              <a:off x="683568" y="2492896"/>
              <a:ext cx="2592288" cy="1152128"/>
            </a:xfrm>
            <a:prstGeom prst="wedgeRoundRectCallout">
              <a:avLst>
                <a:gd name="adj1" fmla="val 42871"/>
                <a:gd name="adj2" fmla="val 70792"/>
                <a:gd name="adj3" fmla="val 16667"/>
              </a:avLst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ADHERENT</a:t>
              </a:r>
              <a:endParaRPr lang="fr-FR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8" name="Rectangle à coins arrondis 27"/>
            <p:cNvSpPr/>
            <p:nvPr/>
          </p:nvSpPr>
          <p:spPr>
            <a:xfrm>
              <a:off x="6371097" y="980728"/>
              <a:ext cx="2592288" cy="1152128"/>
            </a:xfrm>
            <a:prstGeom prst="wedgeRoundRectCallout">
              <a:avLst>
                <a:gd name="adj1" fmla="val 2332"/>
                <a:gd name="adj2" fmla="val 79084"/>
                <a:gd name="adj3" fmla="val 16667"/>
              </a:avLst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EQUIPE </a:t>
              </a:r>
              <a:r>
                <a:rPr lang="fr-FR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SSTi</a:t>
              </a:r>
              <a:endParaRPr lang="fr-FR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9" name="Espace réservé du contenu 2"/>
          <p:cNvSpPr txBox="1">
            <a:spLocks/>
          </p:cNvSpPr>
          <p:nvPr/>
        </p:nvSpPr>
        <p:spPr>
          <a:xfrm flipH="1">
            <a:off x="5436096" y="332657"/>
            <a:ext cx="3672408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r"/>
            <a:r>
              <a:rPr lang="fr-FR" sz="3400" dirty="0" smtClean="0"/>
              <a:t>… un Diagnostic</a:t>
            </a:r>
            <a:endParaRPr lang="fr-FR" sz="3400" dirty="0"/>
          </a:p>
        </p:txBody>
      </p:sp>
    </p:spTree>
    <p:extLst>
      <p:ext uri="{BB962C8B-B14F-4D97-AF65-F5344CB8AC3E}">
        <p14:creationId xmlns:p14="http://schemas.microsoft.com/office/powerpoint/2010/main" val="321496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29" grpId="0" animBg="1"/>
      <p:bldP spid="2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m.panossian\Pictures\vlcsnap-2018-06-09-22h06m28s7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4523"/>
            <a:ext cx="9144000" cy="6922523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>
                <a:lumMod val="50000"/>
                <a:lumOff val="50000"/>
              </a:schemeClr>
            </a:solidFill>
          </a:ln>
          <a:extLst/>
        </p:spPr>
      </p:pic>
      <p:sp>
        <p:nvSpPr>
          <p:cNvPr id="10" name="Rectangle à coins arrondis 9"/>
          <p:cNvSpPr/>
          <p:nvPr/>
        </p:nvSpPr>
        <p:spPr>
          <a:xfrm>
            <a:off x="2824187" y="1382224"/>
            <a:ext cx="1800200" cy="1188727"/>
          </a:xfrm>
          <a:prstGeom prst="wedgeRoundRectCallout">
            <a:avLst>
              <a:gd name="adj1" fmla="val 39790"/>
              <a:gd name="adj2" fmla="val 75396"/>
              <a:gd name="adj3" fmla="val 16667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COLLAB</a:t>
            </a:r>
            <a:endParaRPr lang="fr-FR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Rectangle à coins arrondis 12"/>
          <p:cNvSpPr/>
          <p:nvPr/>
        </p:nvSpPr>
        <p:spPr>
          <a:xfrm>
            <a:off x="4788024" y="1383728"/>
            <a:ext cx="1800200" cy="1188727"/>
          </a:xfrm>
          <a:prstGeom prst="wedgeRoundRectCallout">
            <a:avLst>
              <a:gd name="adj1" fmla="val -42643"/>
              <a:gd name="adj2" fmla="val 72086"/>
              <a:gd name="adj3" fmla="val 16667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ORATIF</a:t>
            </a:r>
            <a:endParaRPr lang="fr-FR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8200" y="332656"/>
            <a:ext cx="3699704" cy="864096"/>
          </a:xfrm>
          <a:prstGeom prst="flowChartDocument">
            <a:avLst/>
          </a:prstGeom>
          <a:solidFill>
            <a:srgbClr val="37C7AF"/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10000"/>
          </a:bodyPr>
          <a:lstStyle>
            <a:defPPr>
              <a:defRPr lang="fr-FR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440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Diagnostic …</a:t>
            </a:r>
          </a:p>
        </p:txBody>
      </p:sp>
    </p:spTree>
    <p:extLst>
      <p:ext uri="{BB962C8B-B14F-4D97-AF65-F5344CB8AC3E}">
        <p14:creationId xmlns:p14="http://schemas.microsoft.com/office/powerpoint/2010/main" val="256019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2.8|2.4"/>
</p:tagLst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3557</TotalTime>
  <Words>1058</Words>
  <Application>Microsoft Office PowerPoint</Application>
  <PresentationFormat>Affichage à l'écran (4:3)</PresentationFormat>
  <Paragraphs>345</Paragraphs>
  <Slides>52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52</vt:i4>
      </vt:variant>
    </vt:vector>
  </HeadingPairs>
  <TitlesOfParts>
    <vt:vector size="57" baseType="lpstr">
      <vt:lpstr>Arial</vt:lpstr>
      <vt:lpstr>Arial Unicode MS</vt:lpstr>
      <vt:lpstr>Calibri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PANOSSIAN Jean-Michel</dc:creator>
  <cp:lastModifiedBy>PANOSSIAN Jean-Michel</cp:lastModifiedBy>
  <cp:revision>290</cp:revision>
  <dcterms:created xsi:type="dcterms:W3CDTF">2018-06-04T09:16:00Z</dcterms:created>
  <dcterms:modified xsi:type="dcterms:W3CDTF">2019-02-01T08:50:12Z</dcterms:modified>
</cp:coreProperties>
</file>