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09" r:id="rId2"/>
    <p:sldId id="407" r:id="rId3"/>
    <p:sldId id="390" r:id="rId4"/>
    <p:sldId id="387" r:id="rId5"/>
    <p:sldId id="388" r:id="rId6"/>
    <p:sldId id="389" r:id="rId7"/>
    <p:sldId id="411" r:id="rId8"/>
    <p:sldId id="431" r:id="rId9"/>
    <p:sldId id="391" r:id="rId10"/>
    <p:sldId id="414" r:id="rId11"/>
    <p:sldId id="417" r:id="rId12"/>
    <p:sldId id="419" r:id="rId13"/>
    <p:sldId id="423" r:id="rId14"/>
    <p:sldId id="421" r:id="rId15"/>
    <p:sldId id="418" r:id="rId16"/>
    <p:sldId id="422" r:id="rId17"/>
    <p:sldId id="424" r:id="rId18"/>
    <p:sldId id="425" r:id="rId19"/>
    <p:sldId id="426" r:id="rId20"/>
    <p:sldId id="427" r:id="rId21"/>
    <p:sldId id="428" r:id="rId22"/>
    <p:sldId id="402" r:id="rId23"/>
    <p:sldId id="396" r:id="rId24"/>
    <p:sldId id="403" r:id="rId25"/>
    <p:sldId id="397" r:id="rId26"/>
    <p:sldId id="401" r:id="rId27"/>
    <p:sldId id="430" r:id="rId2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39A6B4A0-9650-43F0-971A-5A55373DAAF0}">
          <p14:sldIdLst>
            <p14:sldId id="409"/>
            <p14:sldId id="407"/>
            <p14:sldId id="390"/>
            <p14:sldId id="387"/>
            <p14:sldId id="388"/>
            <p14:sldId id="389"/>
            <p14:sldId id="411"/>
            <p14:sldId id="431"/>
            <p14:sldId id="391"/>
            <p14:sldId id="414"/>
            <p14:sldId id="417"/>
            <p14:sldId id="419"/>
            <p14:sldId id="423"/>
            <p14:sldId id="421"/>
            <p14:sldId id="418"/>
            <p14:sldId id="422"/>
            <p14:sldId id="424"/>
            <p14:sldId id="425"/>
            <p14:sldId id="426"/>
            <p14:sldId id="427"/>
            <p14:sldId id="428"/>
          </p14:sldIdLst>
        </p14:section>
        <p14:section name="Section sans titre" id="{D69A3D66-17F9-4D6E-A0AB-0C0378D52823}">
          <p14:sldIdLst>
            <p14:sldId id="402"/>
            <p14:sldId id="396"/>
            <p14:sldId id="403"/>
            <p14:sldId id="397"/>
            <p14:sldId id="401"/>
            <p14:sldId id="4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édric Dumas" initials="CD" lastIdx="5" clrIdx="0">
    <p:extLst>
      <p:ext uri="{19B8F6BF-5375-455C-9EA6-DF929625EA0E}">
        <p15:presenceInfo xmlns:p15="http://schemas.microsoft.com/office/powerpoint/2012/main" userId="7b3ea5dd459b26f3" providerId="Windows Live"/>
      </p:ext>
    </p:extLst>
  </p:cmAuthor>
  <p:cmAuthor id="2" name="UDS-SCD" initials="U" lastIdx="18" clrIdx="1">
    <p:extLst>
      <p:ext uri="{19B8F6BF-5375-455C-9EA6-DF929625EA0E}">
        <p15:presenceInfo xmlns:p15="http://schemas.microsoft.com/office/powerpoint/2012/main" userId="UDS-SCD" providerId="None"/>
      </p:ext>
    </p:extLst>
  </p:cmAuthor>
  <p:cmAuthor id="3" name="SCARFONE Stephanie" initials="SS" lastIdx="25" clrIdx="2">
    <p:extLst>
      <p:ext uri="{19B8F6BF-5375-455C-9EA6-DF929625EA0E}">
        <p15:presenceInfo xmlns:p15="http://schemas.microsoft.com/office/powerpoint/2012/main" userId="SCARFONE Stephani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66"/>
    <a:srgbClr val="FF6600"/>
    <a:srgbClr val="FF0000"/>
    <a:srgbClr val="E6E6E6"/>
    <a:srgbClr val="FF3300"/>
    <a:srgbClr val="1B4D60"/>
    <a:srgbClr val="9DE2FF"/>
    <a:srgbClr val="96CCE2"/>
    <a:srgbClr val="DBEEF5"/>
    <a:srgbClr val="FF2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01" autoAdjust="0"/>
    <p:restoredTop sz="62304" autoAdjust="0"/>
  </p:normalViewPr>
  <p:slideViewPr>
    <p:cSldViewPr snapToGrid="0" snapToObjects="1">
      <p:cViewPr varScale="1">
        <p:scale>
          <a:sx n="66" d="100"/>
          <a:sy n="66" d="100"/>
        </p:scale>
        <p:origin x="892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C7660-7C27-7241-8FCD-7EEA25A9566B}" type="datetime1">
              <a:rPr lang="fr-FR" smtClean="0"/>
              <a:t>11/05/2020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D7915-EACE-7949-BE2B-0258F6217EE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15163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EE48F-7BBB-274A-B21A-8A0CF3D27BD6}" type="datetime1">
              <a:rPr lang="fr-FR" smtClean="0"/>
              <a:t>11/05/2020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6BB022-FCD4-8146-81CF-E6B7B746C1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911626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8487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4139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03934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7690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88762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34718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88697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54991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1082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91342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570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080371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17555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62703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7687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57218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96953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86559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26544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8570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2192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17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46623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0355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792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6BB022-FCD4-8146-81CF-E6B7B746C14C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33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9683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au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43250124"/>
              </p:ext>
            </p:extLst>
          </p:nvPr>
        </p:nvGraphicFramePr>
        <p:xfrm>
          <a:off x="1" y="6055594"/>
          <a:ext cx="9149291" cy="80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72000" marR="72000" marT="0" marB="504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587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Unistra A"/>
                          <a:cs typeface="Unistra A"/>
                        </a:rPr>
                        <a:t>Université</a:t>
                      </a:r>
                      <a:r>
                        <a:rPr lang="fr-FR" sz="1400" dirty="0" smtClean="0">
                          <a:latin typeface="Unistra A"/>
                          <a:cs typeface="Unistra A"/>
                        </a:rPr>
                        <a:t> de Strasbourg</a:t>
                      </a:r>
                      <a:endParaRPr lang="fr-FR" sz="1400" dirty="0"/>
                    </a:p>
                  </a:txBody>
                  <a:tcPr marL="72000" marR="0" marT="720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504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4" name="Espace réservé de la date 23"/>
          <p:cNvSpPr>
            <a:spLocks noGrp="1"/>
          </p:cNvSpPr>
          <p:nvPr>
            <p:ph type="dt" sz="half" idx="10"/>
          </p:nvPr>
        </p:nvSpPr>
        <p:spPr>
          <a:xfrm>
            <a:off x="598324" y="6294655"/>
            <a:ext cx="1013600" cy="274324"/>
          </a:xfrm>
        </p:spPr>
        <p:txBody>
          <a:bodyPr/>
          <a:lstStyle/>
          <a:p>
            <a:fld id="{36CA564F-FD4B-AE40-B362-26C83C39EC1B}" type="datetime1">
              <a:rPr lang="fr-FR" smtClean="0"/>
              <a:t>11/05/2020</a:t>
            </a:fld>
            <a:endParaRPr lang="fr-FR" dirty="0"/>
          </a:p>
        </p:txBody>
      </p:sp>
      <p:sp>
        <p:nvSpPr>
          <p:cNvPr id="26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xfrm>
            <a:off x="0" y="6294655"/>
            <a:ext cx="555020" cy="274324"/>
          </a:xfrm>
        </p:spPr>
        <p:txBody>
          <a:bodyPr/>
          <a:lstStyle/>
          <a:p>
            <a:fld id="{2CEFAB9C-9D20-B149-B69D-443DC4350F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6"/>
          <p:cNvSpPr>
            <a:spLocks noGrp="1"/>
          </p:cNvSpPr>
          <p:nvPr>
            <p:ph type="body" sz="quarter" idx="14" hasCustomPrompt="1"/>
          </p:nvPr>
        </p:nvSpPr>
        <p:spPr>
          <a:xfrm>
            <a:off x="789551" y="496625"/>
            <a:ext cx="7372698" cy="65228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latin typeface="Unistra A"/>
                <a:cs typeface="Unistra A"/>
              </a:defRPr>
            </a:lvl1pPr>
          </a:lstStyle>
          <a:p>
            <a:pPr lvl="0"/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789550" y="249945"/>
            <a:ext cx="3621625" cy="30100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fr-FR" dirty="0" smtClean="0"/>
              <a:t>Chapitre 1 | Titre du chapitre</a:t>
            </a:r>
            <a:endParaRPr lang="fr-FR" dirty="0"/>
          </a:p>
        </p:txBody>
      </p:sp>
      <p:sp>
        <p:nvSpPr>
          <p:cNvPr id="10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r>
              <a:rPr lang="fr-FR" dirty="0" smtClean="0"/>
              <a:t>Communication de crise | Noélie </a:t>
            </a:r>
            <a:r>
              <a:rPr lang="fr-FR" dirty="0" err="1" smtClean="0"/>
              <a:t>Plasse</a:t>
            </a:r>
            <a:r>
              <a:rPr lang="fr-FR" dirty="0" smtClean="0"/>
              <a:t> | TD 1 | 25.03.2020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84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073373655"/>
              </p:ext>
            </p:extLst>
          </p:nvPr>
        </p:nvGraphicFramePr>
        <p:xfrm>
          <a:off x="1" y="6055594"/>
          <a:ext cx="9149291" cy="80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72000" marR="72000" marT="0" marB="504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587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Unistra A"/>
                          <a:cs typeface="Unistra A"/>
                        </a:rPr>
                        <a:t>Université</a:t>
                      </a:r>
                      <a:r>
                        <a:rPr lang="fr-FR" sz="1400" dirty="0" smtClean="0">
                          <a:latin typeface="Unistra A"/>
                          <a:cs typeface="Unistra A"/>
                        </a:rPr>
                        <a:t> de Strasbourg</a:t>
                      </a:r>
                      <a:endParaRPr lang="fr-FR" sz="1400" dirty="0"/>
                    </a:p>
                  </a:txBody>
                  <a:tcPr marL="72000" marR="0" marT="720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504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Espace réservé pour une image 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3999" cy="63108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 baseline="0"/>
            </a:lvl1pPr>
          </a:lstStyle>
          <a:p>
            <a:r>
              <a:rPr lang="fr-FR" dirty="0" smtClean="0"/>
              <a:t>Faites glissez une image </a:t>
            </a:r>
            <a:br>
              <a:rPr lang="fr-FR" dirty="0" smtClean="0"/>
            </a:br>
            <a:r>
              <a:rPr lang="fr-FR" dirty="0" smtClean="0"/>
              <a:t>ou cliquez sur l’icône pour choisir une image</a:t>
            </a:r>
            <a:endParaRPr lang="fr-FR" dirty="0"/>
          </a:p>
        </p:txBody>
      </p:sp>
      <p:sp>
        <p:nvSpPr>
          <p:cNvPr id="14" name="Espace réservé de la date 23"/>
          <p:cNvSpPr>
            <a:spLocks noGrp="1"/>
          </p:cNvSpPr>
          <p:nvPr>
            <p:ph type="dt" sz="half" idx="10"/>
          </p:nvPr>
        </p:nvSpPr>
        <p:spPr>
          <a:xfrm>
            <a:off x="598324" y="6294655"/>
            <a:ext cx="1013600" cy="274324"/>
          </a:xfrm>
        </p:spPr>
        <p:txBody>
          <a:bodyPr/>
          <a:lstStyle/>
          <a:p>
            <a:fld id="{EE87ECEB-DF1A-E942-AE39-E89741CADED4}" type="datetime1">
              <a:rPr lang="fr-FR" smtClean="0"/>
              <a:t>11/05/2020</a:t>
            </a:fld>
            <a:endParaRPr lang="fr-FR" dirty="0"/>
          </a:p>
        </p:txBody>
      </p:sp>
      <p:sp>
        <p:nvSpPr>
          <p:cNvPr id="15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1752600" y="6294655"/>
            <a:ext cx="5410200" cy="274324"/>
          </a:xfrm>
        </p:spPr>
        <p:txBody>
          <a:bodyPr/>
          <a:lstStyle/>
          <a:p>
            <a:r>
              <a:rPr lang="fr-FR" smtClean="0"/>
              <a:t>Cliquez ici pour modifier le titre de votre présentation </a:t>
            </a:r>
            <a:endParaRPr lang="fr-FR" dirty="0"/>
          </a:p>
        </p:txBody>
      </p:sp>
      <p:sp>
        <p:nvSpPr>
          <p:cNvPr id="16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xfrm>
            <a:off x="0" y="6294655"/>
            <a:ext cx="555020" cy="274324"/>
          </a:xfrm>
        </p:spPr>
        <p:txBody>
          <a:bodyPr/>
          <a:lstStyle/>
          <a:p>
            <a:fld id="{2CEFAB9C-9D20-B149-B69D-443DC4350F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6"/>
          <p:cNvSpPr>
            <a:spLocks noGrp="1"/>
          </p:cNvSpPr>
          <p:nvPr>
            <p:ph type="body" sz="quarter" idx="14" hasCustomPrompt="1"/>
          </p:nvPr>
        </p:nvSpPr>
        <p:spPr>
          <a:xfrm>
            <a:off x="789551" y="496625"/>
            <a:ext cx="7372698" cy="65228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latin typeface="Unistra A"/>
                <a:cs typeface="Unistra A"/>
              </a:defRPr>
            </a:lvl1pPr>
          </a:lstStyle>
          <a:p>
            <a:pPr lvl="0"/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23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789550" y="249945"/>
            <a:ext cx="3621625" cy="30100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fr-FR" dirty="0" smtClean="0"/>
              <a:t>Chapitre 1 | Titre du chapitre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537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75693209"/>
              </p:ext>
            </p:extLst>
          </p:nvPr>
        </p:nvGraphicFramePr>
        <p:xfrm>
          <a:off x="1" y="6055594"/>
          <a:ext cx="9149291" cy="8018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72000" marR="72000" marT="0" marB="504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587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Unistra A"/>
                          <a:cs typeface="Unistra A"/>
                        </a:rPr>
                        <a:t>Université</a:t>
                      </a:r>
                      <a:r>
                        <a:rPr lang="fr-FR" sz="1400" dirty="0" smtClean="0">
                          <a:latin typeface="Unistra A"/>
                          <a:cs typeface="Unistra A"/>
                        </a:rPr>
                        <a:t> de Strasbourg</a:t>
                      </a:r>
                      <a:endParaRPr lang="fr-FR" sz="1400" dirty="0"/>
                    </a:p>
                  </a:txBody>
                  <a:tcPr marL="72000" marR="0" marT="720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504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9" name="Espace réservé pour une image  4"/>
          <p:cNvSpPr>
            <a:spLocks noGrp="1"/>
          </p:cNvSpPr>
          <p:nvPr>
            <p:ph type="pic" sz="quarter" idx="16" hasCustomPrompt="1"/>
          </p:nvPr>
        </p:nvSpPr>
        <p:spPr>
          <a:xfrm>
            <a:off x="4673600" y="0"/>
            <a:ext cx="4470399" cy="63108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 baseline="0"/>
            </a:lvl1pPr>
          </a:lstStyle>
          <a:p>
            <a:r>
              <a:rPr lang="fr-FR" dirty="0" smtClean="0"/>
              <a:t>Faites glissez une image </a:t>
            </a:r>
            <a:br>
              <a:rPr lang="fr-FR" dirty="0" smtClean="0"/>
            </a:br>
            <a:r>
              <a:rPr lang="fr-FR" dirty="0" smtClean="0"/>
              <a:t>ou cliquez sur l’icône pour choisir une image</a:t>
            </a:r>
            <a:endParaRPr lang="fr-FR" dirty="0"/>
          </a:p>
        </p:txBody>
      </p:sp>
      <p:sp>
        <p:nvSpPr>
          <p:cNvPr id="16" name="Espace réservé de la date 23"/>
          <p:cNvSpPr>
            <a:spLocks noGrp="1"/>
          </p:cNvSpPr>
          <p:nvPr>
            <p:ph type="dt" sz="half" idx="10"/>
          </p:nvPr>
        </p:nvSpPr>
        <p:spPr>
          <a:xfrm>
            <a:off x="598324" y="6294655"/>
            <a:ext cx="1013600" cy="274324"/>
          </a:xfrm>
        </p:spPr>
        <p:txBody>
          <a:bodyPr/>
          <a:lstStyle/>
          <a:p>
            <a:fld id="{8578F23D-8C3D-EB4E-863A-D8D1FABCEE85}" type="datetime1">
              <a:rPr lang="fr-FR" smtClean="0"/>
              <a:t>11/05/2020</a:t>
            </a:fld>
            <a:endParaRPr lang="fr-FR" dirty="0"/>
          </a:p>
        </p:txBody>
      </p:sp>
      <p:sp>
        <p:nvSpPr>
          <p:cNvPr id="17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1752600" y="6294655"/>
            <a:ext cx="5410200" cy="274324"/>
          </a:xfrm>
        </p:spPr>
        <p:txBody>
          <a:bodyPr/>
          <a:lstStyle/>
          <a:p>
            <a:r>
              <a:rPr lang="fr-FR" smtClean="0"/>
              <a:t>Cliquez ici pour modifier le titre de votre présentation </a:t>
            </a:r>
            <a:endParaRPr lang="fr-FR" dirty="0"/>
          </a:p>
        </p:txBody>
      </p:sp>
      <p:sp>
        <p:nvSpPr>
          <p:cNvPr id="18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xfrm>
            <a:off x="0" y="6294655"/>
            <a:ext cx="555020" cy="274324"/>
          </a:xfrm>
        </p:spPr>
        <p:txBody>
          <a:bodyPr/>
          <a:lstStyle/>
          <a:p>
            <a:fld id="{2CEFAB9C-9D20-B149-B69D-443DC4350F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1" name="Espace réservé du texte 6"/>
          <p:cNvSpPr>
            <a:spLocks noGrp="1"/>
          </p:cNvSpPr>
          <p:nvPr>
            <p:ph type="body" sz="quarter" idx="14" hasCustomPrompt="1"/>
          </p:nvPr>
        </p:nvSpPr>
        <p:spPr>
          <a:xfrm>
            <a:off x="789551" y="496625"/>
            <a:ext cx="7372698" cy="65228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latin typeface="Unistra A"/>
                <a:cs typeface="Unistra A"/>
              </a:defRPr>
            </a:lvl1pPr>
          </a:lstStyle>
          <a:p>
            <a:pPr lvl="0"/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22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789550" y="249945"/>
            <a:ext cx="3621625" cy="30100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fr-FR" dirty="0" smtClean="0"/>
              <a:t>Chapitre 1 | Titre du chapitre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1695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au 9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754548656"/>
              </p:ext>
            </p:extLst>
          </p:nvPr>
        </p:nvGraphicFramePr>
        <p:xfrm>
          <a:off x="1" y="6055594"/>
          <a:ext cx="9149291" cy="80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72000" marR="72000" marT="0" marB="504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587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Unistra A"/>
                          <a:cs typeface="Unistra A"/>
                        </a:rPr>
                        <a:t>Université</a:t>
                      </a:r>
                      <a:r>
                        <a:rPr lang="fr-FR" sz="1400" dirty="0" smtClean="0">
                          <a:latin typeface="Unistra A"/>
                          <a:cs typeface="Unistra A"/>
                        </a:rPr>
                        <a:t> de Strasbourg</a:t>
                      </a:r>
                      <a:endParaRPr lang="fr-FR" sz="1400" dirty="0"/>
                    </a:p>
                  </a:txBody>
                  <a:tcPr marL="72000" marR="0" marT="720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504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Espace réservé pour une image  4"/>
          <p:cNvSpPr>
            <a:spLocks noGrp="1"/>
          </p:cNvSpPr>
          <p:nvPr>
            <p:ph type="pic" sz="quarter" idx="18" hasCustomPrompt="1"/>
          </p:nvPr>
        </p:nvSpPr>
        <p:spPr>
          <a:xfrm>
            <a:off x="5479142" y="0"/>
            <a:ext cx="3664857" cy="6310800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sz="1400" baseline="0"/>
            </a:lvl1pPr>
          </a:lstStyle>
          <a:p>
            <a:r>
              <a:rPr lang="fr-FR" dirty="0" smtClean="0"/>
              <a:t>Faites glissez une image </a:t>
            </a:r>
            <a:br>
              <a:rPr lang="fr-FR" dirty="0" smtClean="0"/>
            </a:br>
            <a:r>
              <a:rPr lang="fr-FR" dirty="0" smtClean="0"/>
              <a:t>ou cliquez sur l’icône pour choisir une image</a:t>
            </a:r>
            <a:endParaRPr lang="fr-FR" dirty="0"/>
          </a:p>
        </p:txBody>
      </p:sp>
      <p:sp>
        <p:nvSpPr>
          <p:cNvPr id="15" name="Espace réservé de la date 23"/>
          <p:cNvSpPr>
            <a:spLocks noGrp="1"/>
          </p:cNvSpPr>
          <p:nvPr>
            <p:ph type="dt" sz="half" idx="10"/>
          </p:nvPr>
        </p:nvSpPr>
        <p:spPr>
          <a:xfrm>
            <a:off x="598324" y="6294655"/>
            <a:ext cx="1013600" cy="274324"/>
          </a:xfrm>
        </p:spPr>
        <p:txBody>
          <a:bodyPr/>
          <a:lstStyle/>
          <a:p>
            <a:fld id="{B5354F1C-0113-5545-9375-ADA688F519FE}" type="datetime1">
              <a:rPr lang="fr-FR" smtClean="0"/>
              <a:t>11/05/2020</a:t>
            </a:fld>
            <a:endParaRPr lang="fr-FR" dirty="0"/>
          </a:p>
        </p:txBody>
      </p:sp>
      <p:sp>
        <p:nvSpPr>
          <p:cNvPr id="16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1752600" y="6294655"/>
            <a:ext cx="5410200" cy="274324"/>
          </a:xfrm>
        </p:spPr>
        <p:txBody>
          <a:bodyPr/>
          <a:lstStyle/>
          <a:p>
            <a:r>
              <a:rPr lang="fr-FR" smtClean="0"/>
              <a:t>Cliquez ici pour modifier le titre de votre présentation </a:t>
            </a:r>
            <a:endParaRPr lang="fr-FR" dirty="0"/>
          </a:p>
        </p:txBody>
      </p:sp>
      <p:sp>
        <p:nvSpPr>
          <p:cNvPr id="17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xfrm>
            <a:off x="0" y="6294655"/>
            <a:ext cx="555020" cy="274324"/>
          </a:xfrm>
        </p:spPr>
        <p:txBody>
          <a:bodyPr/>
          <a:lstStyle/>
          <a:p>
            <a:fld id="{2CEFAB9C-9D20-B149-B69D-443DC4350F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0" name="Espace réservé du texte 6"/>
          <p:cNvSpPr>
            <a:spLocks noGrp="1"/>
          </p:cNvSpPr>
          <p:nvPr>
            <p:ph type="body" sz="quarter" idx="14" hasCustomPrompt="1"/>
          </p:nvPr>
        </p:nvSpPr>
        <p:spPr>
          <a:xfrm>
            <a:off x="789551" y="496625"/>
            <a:ext cx="7372698" cy="65228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latin typeface="Unistra A"/>
                <a:cs typeface="Unistra A"/>
              </a:defRPr>
            </a:lvl1pPr>
          </a:lstStyle>
          <a:p>
            <a:pPr lvl="0"/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21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789550" y="249945"/>
            <a:ext cx="3621625" cy="30100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fr-FR" dirty="0" smtClean="0"/>
              <a:t>Chapitre 1 | Titre du chapitre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1864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au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86352802"/>
              </p:ext>
            </p:extLst>
          </p:nvPr>
        </p:nvGraphicFramePr>
        <p:xfrm>
          <a:off x="1" y="6055594"/>
          <a:ext cx="9149291" cy="80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72000" marR="72000" marT="0" marB="504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587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Unistra A"/>
                          <a:cs typeface="Unistra A"/>
                        </a:rPr>
                        <a:t>Université</a:t>
                      </a:r>
                      <a:r>
                        <a:rPr lang="fr-FR" sz="1400" dirty="0" smtClean="0">
                          <a:latin typeface="Unistra A"/>
                          <a:cs typeface="Unistra A"/>
                        </a:rPr>
                        <a:t> de Strasbourg</a:t>
                      </a:r>
                      <a:endParaRPr lang="fr-FR" sz="1400" dirty="0"/>
                    </a:p>
                  </a:txBody>
                  <a:tcPr marL="72000" marR="0" marT="720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504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Espace réservé pour une image  10"/>
          <p:cNvSpPr>
            <a:spLocks noGrp="1"/>
          </p:cNvSpPr>
          <p:nvPr>
            <p:ph type="pic" sz="quarter" idx="14" hasCustomPrompt="1"/>
          </p:nvPr>
        </p:nvSpPr>
        <p:spPr>
          <a:xfrm>
            <a:off x="900067" y="2298700"/>
            <a:ext cx="3529013" cy="3468688"/>
          </a:xfr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/>
            </a:lvl1pPr>
          </a:lstStyle>
          <a:p>
            <a:r>
              <a:rPr lang="fr-FR" dirty="0" smtClean="0"/>
              <a:t>Faites glissez une image </a:t>
            </a:r>
            <a:br>
              <a:rPr lang="fr-FR" dirty="0" smtClean="0"/>
            </a:br>
            <a:r>
              <a:rPr lang="fr-FR" dirty="0" smtClean="0"/>
              <a:t>ou cliquez sur l’icône pour choisir une image</a:t>
            </a:r>
          </a:p>
          <a:p>
            <a:endParaRPr lang="fr-FR" dirty="0"/>
          </a:p>
        </p:txBody>
      </p:sp>
      <p:sp>
        <p:nvSpPr>
          <p:cNvPr id="11" name="Espace réservé pour une image  10"/>
          <p:cNvSpPr>
            <a:spLocks noGrp="1"/>
          </p:cNvSpPr>
          <p:nvPr>
            <p:ph type="pic" sz="quarter" idx="13" hasCustomPrompt="1"/>
          </p:nvPr>
        </p:nvSpPr>
        <p:spPr>
          <a:xfrm>
            <a:off x="4873625" y="2298700"/>
            <a:ext cx="3529013" cy="3468688"/>
          </a:xfrm>
        </p:spPr>
        <p:txBody>
          <a:bodyPr anchor="ctr">
            <a:normAutofit/>
          </a:bodyPr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1400"/>
            </a:lvl1pPr>
          </a:lstStyle>
          <a:p>
            <a:r>
              <a:rPr lang="fr-FR" dirty="0" smtClean="0"/>
              <a:t>Faites glissez une image </a:t>
            </a:r>
            <a:br>
              <a:rPr lang="fr-FR" dirty="0" smtClean="0"/>
            </a:br>
            <a:r>
              <a:rPr lang="fr-FR" dirty="0" smtClean="0"/>
              <a:t>ou cliquez sur l’icône pour choisir une image</a:t>
            </a:r>
          </a:p>
          <a:p>
            <a:endParaRPr lang="fr-FR" dirty="0"/>
          </a:p>
        </p:txBody>
      </p:sp>
      <p:sp>
        <p:nvSpPr>
          <p:cNvPr id="18" name="Espace réservé de la date 23"/>
          <p:cNvSpPr>
            <a:spLocks noGrp="1"/>
          </p:cNvSpPr>
          <p:nvPr>
            <p:ph type="dt" sz="half" idx="10"/>
          </p:nvPr>
        </p:nvSpPr>
        <p:spPr>
          <a:xfrm>
            <a:off x="598324" y="6294655"/>
            <a:ext cx="1013600" cy="274324"/>
          </a:xfrm>
        </p:spPr>
        <p:txBody>
          <a:bodyPr/>
          <a:lstStyle/>
          <a:p>
            <a:fld id="{0FE1F4B9-F936-CA47-9606-A5AA56433AA5}" type="datetime1">
              <a:rPr lang="fr-FR" smtClean="0"/>
              <a:t>11/05/2020</a:t>
            </a:fld>
            <a:endParaRPr lang="fr-FR" dirty="0"/>
          </a:p>
        </p:txBody>
      </p:sp>
      <p:sp>
        <p:nvSpPr>
          <p:cNvPr id="19" name="Espace réservé du pied de page 24"/>
          <p:cNvSpPr>
            <a:spLocks noGrp="1"/>
          </p:cNvSpPr>
          <p:nvPr>
            <p:ph type="ftr" sz="quarter" idx="11"/>
          </p:nvPr>
        </p:nvSpPr>
        <p:spPr>
          <a:xfrm>
            <a:off x="1752600" y="6294655"/>
            <a:ext cx="5410200" cy="274324"/>
          </a:xfrm>
        </p:spPr>
        <p:txBody>
          <a:bodyPr/>
          <a:lstStyle/>
          <a:p>
            <a:r>
              <a:rPr lang="fr-FR" smtClean="0"/>
              <a:t>Cliquez ici pour modifier le titre de votre présentation </a:t>
            </a:r>
            <a:endParaRPr lang="fr-FR" dirty="0"/>
          </a:p>
        </p:txBody>
      </p:sp>
      <p:sp>
        <p:nvSpPr>
          <p:cNvPr id="20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xfrm>
            <a:off x="0" y="6294655"/>
            <a:ext cx="555020" cy="274324"/>
          </a:xfrm>
        </p:spPr>
        <p:txBody>
          <a:bodyPr/>
          <a:lstStyle/>
          <a:p>
            <a:fld id="{2CEFAB9C-9D20-B149-B69D-443DC4350F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2" name="Espace réservé du texte 6"/>
          <p:cNvSpPr>
            <a:spLocks noGrp="1"/>
          </p:cNvSpPr>
          <p:nvPr>
            <p:ph type="body" sz="quarter" idx="15" hasCustomPrompt="1"/>
          </p:nvPr>
        </p:nvSpPr>
        <p:spPr>
          <a:xfrm>
            <a:off x="789551" y="496625"/>
            <a:ext cx="7372698" cy="65228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latin typeface="Unistra A"/>
                <a:cs typeface="Unistra A"/>
              </a:defRPr>
            </a:lvl1pPr>
          </a:lstStyle>
          <a:p>
            <a:pPr lvl="0"/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23" name="Espace réservé du texte 11"/>
          <p:cNvSpPr>
            <a:spLocks noGrp="1"/>
          </p:cNvSpPr>
          <p:nvPr>
            <p:ph type="body" sz="quarter" idx="16" hasCustomPrompt="1"/>
          </p:nvPr>
        </p:nvSpPr>
        <p:spPr>
          <a:xfrm>
            <a:off x="789550" y="249945"/>
            <a:ext cx="3621625" cy="30100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fr-FR" dirty="0" smtClean="0"/>
              <a:t>Chapitre 1 | Titre du chapitre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402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ois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Tableau 1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44587499"/>
              </p:ext>
            </p:extLst>
          </p:nvPr>
        </p:nvGraphicFramePr>
        <p:xfrm>
          <a:off x="1" y="6055594"/>
          <a:ext cx="9149291" cy="80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9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4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5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146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34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7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7299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80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30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0265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72000" marR="72000" marT="0" marB="5040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587">
                <a:tc>
                  <a:txBody>
                    <a:bodyPr/>
                    <a:lstStyle/>
                    <a:p>
                      <a:pPr algn="l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400" b="1" dirty="0" smtClean="0">
                          <a:latin typeface="Unistra A"/>
                          <a:cs typeface="Unistra A"/>
                        </a:rPr>
                        <a:t>Université</a:t>
                      </a:r>
                      <a:r>
                        <a:rPr lang="fr-FR" sz="1400" dirty="0" smtClean="0">
                          <a:latin typeface="Unistra A"/>
                          <a:cs typeface="Unistra A"/>
                        </a:rPr>
                        <a:t> de Strasbourg</a:t>
                      </a:r>
                      <a:endParaRPr lang="fr-FR" sz="1400" dirty="0"/>
                    </a:p>
                  </a:txBody>
                  <a:tcPr marL="72000" marR="0" marT="720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marL="0" marR="0" marT="0" marB="0"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587">
                <a:tc gridSpan="12">
                  <a:txBody>
                    <a:bodyPr/>
                    <a:lstStyle/>
                    <a:p>
                      <a:pPr algn="ctr"/>
                      <a:endParaRPr lang="fr-FR" sz="1400" dirty="0">
                        <a:latin typeface="Unistra A"/>
                        <a:cs typeface="Unistra A"/>
                      </a:endParaRPr>
                    </a:p>
                  </a:txBody>
                  <a:tcPr marL="0" marR="0" marT="0" marB="50400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Espace réservé pour une image  12"/>
          <p:cNvSpPr>
            <a:spLocks noGrp="1"/>
          </p:cNvSpPr>
          <p:nvPr>
            <p:ph type="pic" sz="quarter" idx="13" hasCustomPrompt="1"/>
          </p:nvPr>
        </p:nvSpPr>
        <p:spPr>
          <a:xfrm>
            <a:off x="887413" y="3733800"/>
            <a:ext cx="2146300" cy="2108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fr-FR" dirty="0" smtClean="0"/>
              <a:t>Faites glissez une image </a:t>
            </a:r>
            <a:br>
              <a:rPr lang="fr-FR" dirty="0" smtClean="0"/>
            </a:br>
            <a:r>
              <a:rPr lang="fr-FR" dirty="0" smtClean="0"/>
              <a:t>ou cliquez sur l’icône pour choisir une image</a:t>
            </a:r>
          </a:p>
          <a:p>
            <a:endParaRPr lang="fr-FR" dirty="0"/>
          </a:p>
        </p:txBody>
      </p:sp>
      <p:sp>
        <p:nvSpPr>
          <p:cNvPr id="14" name="Espace réservé pour une image  12"/>
          <p:cNvSpPr>
            <a:spLocks noGrp="1"/>
          </p:cNvSpPr>
          <p:nvPr>
            <p:ph type="pic" sz="quarter" idx="14" hasCustomPrompt="1"/>
          </p:nvPr>
        </p:nvSpPr>
        <p:spPr>
          <a:xfrm>
            <a:off x="3504482" y="3733800"/>
            <a:ext cx="2146300" cy="2108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fr-FR" dirty="0" smtClean="0"/>
              <a:t>Faites glissez une image </a:t>
            </a:r>
            <a:br>
              <a:rPr lang="fr-FR" dirty="0" smtClean="0"/>
            </a:br>
            <a:r>
              <a:rPr lang="fr-FR" dirty="0" smtClean="0"/>
              <a:t>ou cliquez sur l’icône pour choisir une image</a:t>
            </a:r>
          </a:p>
          <a:p>
            <a:endParaRPr lang="fr-FR" dirty="0"/>
          </a:p>
        </p:txBody>
      </p:sp>
      <p:sp>
        <p:nvSpPr>
          <p:cNvPr id="15" name="Espace réservé pour une image  12"/>
          <p:cNvSpPr>
            <a:spLocks noGrp="1"/>
          </p:cNvSpPr>
          <p:nvPr>
            <p:ph type="pic" sz="quarter" idx="15" hasCustomPrompt="1"/>
          </p:nvPr>
        </p:nvSpPr>
        <p:spPr>
          <a:xfrm>
            <a:off x="6116994" y="3733800"/>
            <a:ext cx="2146300" cy="2108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fr-FR" dirty="0" smtClean="0"/>
              <a:t>Faites glissez une image </a:t>
            </a:r>
            <a:br>
              <a:rPr lang="fr-FR" dirty="0" smtClean="0"/>
            </a:br>
            <a:r>
              <a:rPr lang="fr-FR" dirty="0" smtClean="0"/>
              <a:t>ou cliquez sur l’icône pour choisir une image</a:t>
            </a:r>
          </a:p>
          <a:p>
            <a:endParaRPr lang="fr-FR" dirty="0"/>
          </a:p>
        </p:txBody>
      </p:sp>
      <p:sp>
        <p:nvSpPr>
          <p:cNvPr id="21" name="Espace réservé du numéro de diapositive 25"/>
          <p:cNvSpPr>
            <a:spLocks noGrp="1"/>
          </p:cNvSpPr>
          <p:nvPr>
            <p:ph type="sldNum" sz="quarter" idx="12"/>
          </p:nvPr>
        </p:nvSpPr>
        <p:spPr>
          <a:xfrm>
            <a:off x="0" y="6294655"/>
            <a:ext cx="555020" cy="274324"/>
          </a:xfrm>
        </p:spPr>
        <p:txBody>
          <a:bodyPr/>
          <a:lstStyle/>
          <a:p>
            <a:fld id="{2CEFAB9C-9D20-B149-B69D-443DC4350F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3" name="Espace réservé du texte 6"/>
          <p:cNvSpPr>
            <a:spLocks noGrp="1"/>
          </p:cNvSpPr>
          <p:nvPr>
            <p:ph type="body" sz="quarter" idx="16" hasCustomPrompt="1"/>
          </p:nvPr>
        </p:nvSpPr>
        <p:spPr>
          <a:xfrm>
            <a:off x="789551" y="496625"/>
            <a:ext cx="7372698" cy="65228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400" baseline="0">
                <a:latin typeface="Unistra A"/>
                <a:cs typeface="Unistra A"/>
              </a:defRPr>
            </a:lvl1pPr>
          </a:lstStyle>
          <a:p>
            <a:pPr lvl="0"/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24" name="Espace réservé du texte 11"/>
          <p:cNvSpPr>
            <a:spLocks noGrp="1"/>
          </p:cNvSpPr>
          <p:nvPr>
            <p:ph type="body" sz="quarter" idx="17" hasCustomPrompt="1"/>
          </p:nvPr>
        </p:nvSpPr>
        <p:spPr>
          <a:xfrm>
            <a:off x="789550" y="249945"/>
            <a:ext cx="3621625" cy="30100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 baseline="0"/>
            </a:lvl1pPr>
          </a:lstStyle>
          <a:p>
            <a:pPr lvl="0"/>
            <a:r>
              <a:rPr lang="fr-FR" dirty="0" smtClean="0"/>
              <a:t>Chapitre 1 | Titre du chapitre</a:t>
            </a:r>
            <a:endParaRPr lang="fr-FR" dirty="0"/>
          </a:p>
        </p:txBody>
      </p:sp>
      <p:sp>
        <p:nvSpPr>
          <p:cNvPr id="11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r>
              <a:rPr lang="fr-FR" dirty="0" smtClean="0"/>
              <a:t>Communication de crise | Noélie </a:t>
            </a:r>
            <a:r>
              <a:rPr lang="fr-FR" dirty="0" err="1" smtClean="0"/>
              <a:t>Plasse</a:t>
            </a:r>
            <a:r>
              <a:rPr lang="fr-FR" dirty="0" smtClean="0"/>
              <a:t> | TD 1 | 25.03.2020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5699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u titre 1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2"/>
          </p:nvPr>
        </p:nvSpPr>
        <p:spPr>
          <a:xfrm>
            <a:off x="598323" y="6289830"/>
            <a:ext cx="1197763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0000"/>
                </a:solidFill>
                <a:latin typeface="Unistra A"/>
                <a:cs typeface="Unistra A"/>
              </a:defRPr>
            </a:lvl1pPr>
          </a:lstStyle>
          <a:p>
            <a:fld id="{76CC4CC1-3FA2-334E-82D5-BD32A86BAB37}" type="datetime1">
              <a:rPr lang="fr-FR" smtClean="0"/>
              <a:t>11/05/2020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47402" y="6289830"/>
            <a:ext cx="5247135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  <a:latin typeface="Unistra A"/>
                <a:cs typeface="Unistra A"/>
              </a:defRPr>
            </a:lvl1pPr>
          </a:lstStyle>
          <a:p>
            <a:r>
              <a:rPr lang="fr-FR" smtClean="0"/>
              <a:t>Cliquez ici pour modifier le titre de votre présentation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0" y="6289830"/>
            <a:ext cx="555020" cy="2743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000000"/>
                </a:solidFill>
                <a:latin typeface="Unistra A"/>
                <a:cs typeface="Unistra A"/>
              </a:defRPr>
            </a:lvl1pPr>
          </a:lstStyle>
          <a:p>
            <a:fld id="{2CEFAB9C-9D20-B149-B69D-443DC4350F1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2903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457200" rtl="0" eaLnBrk="1" latinLnBrk="0" hangingPunct="1">
        <a:spcBef>
          <a:spcPct val="0"/>
        </a:spcBef>
        <a:buNone/>
        <a:defRPr sz="2400" kern="1200" baseline="0">
          <a:solidFill>
            <a:schemeClr val="tx1"/>
          </a:solidFill>
          <a:latin typeface="Unistra A"/>
          <a:ea typeface="+mj-ea"/>
          <a:cs typeface="Unistra A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3200" kern="1200">
          <a:solidFill>
            <a:schemeClr val="tx1"/>
          </a:solidFill>
          <a:latin typeface="Unistra A"/>
          <a:ea typeface="+mn-ea"/>
          <a:cs typeface="Unistra 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Unistra A"/>
          <a:ea typeface="+mn-ea"/>
          <a:cs typeface="Unistra A"/>
        </a:defRPr>
      </a:lvl2pPr>
      <a:lvl3pPr marL="1143000" indent="-228600" algn="l" defTabSz="457200" rtl="0" eaLnBrk="1" latinLnBrk="0" hangingPunct="1">
        <a:spcBef>
          <a:spcPct val="20000"/>
        </a:spcBef>
        <a:buSzPct val="35000"/>
        <a:buFont typeface="Wingdings" charset="2"/>
        <a:buChar char="u"/>
        <a:defRPr sz="2400" kern="1200">
          <a:solidFill>
            <a:schemeClr val="tx1"/>
          </a:solidFill>
          <a:latin typeface="Unistra A"/>
          <a:ea typeface="+mn-ea"/>
          <a:cs typeface="Unistra 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Unistra A"/>
          <a:ea typeface="+mn-ea"/>
          <a:cs typeface="Unistra 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Unistra A"/>
          <a:ea typeface="+mn-ea"/>
          <a:cs typeface="Unistra 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od.unistra.fr/media/videos/bruno.bernard/e67c33d1b459229349183256c9503d6d421a67169264ff5b162f235dc492e875/07-gestesbarrieres-lavabo.mp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od.unistra.fr/media/videos/bruno.bernard/e67c33d1b459229349183256c9503d6d421a67169264ff5b162f235dc492e875/07-gestesbarrieres-gel.mp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pod.unistra.fr/media/videos/bruno.bernard/e67c33d1b459229349183256c9503d6d421a67169264ff5b162f235dc492e875/04-dejeuner.mp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od.unistra.fr/media/videos/bruno.bernard/e67c33d1b459229349183256c9503d6d421a67169264ff5b162f235dc492e875/02-bureau.mp4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pod.unistra.fr/media/videos/bruno.bernard/e67c33d1b459229349183256c9503d6d421a67169264ff5b162f235dc492e875/03-copieur.mp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od.unistra.fr/media/videos/bruno.bernard/e67c33d1b459229349183256c9503d6d421a67169264ff5b162f235dc492e875/08-accueil.mp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od.unistra.fr/media/videos/bruno.bernard/e67c33d1b459229349183256c9503d6d421a67169264ff5b162f235dc492e875/07-gestesbarrieres-masque.mp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eafile.unistra.fr/f/ed60569be7f74a62aecb/?dl=1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hyperlink" Target="https://seafile.unistra.fr/f/b9bfbc46d3f145e4987d/?dl=1" TargetMode="External"/><Relationship Id="rId4" Type="http://schemas.openxmlformats.org/officeDocument/2006/relationships/hyperlink" Target="https://seafile.unistra.fr/f/827dd6f049d743fa972e/?dl=1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lbubSUa1EBE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27.xml"/><Relationship Id="rId4" Type="http://schemas.openxmlformats.org/officeDocument/2006/relationships/hyperlink" Target="https://ernest.unistra.fr/jcms/505279052_UDSLiens/fr/prevention-des-risques-au-travail-en-periode-de-confinement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21.xml"/><Relationship Id="rId4" Type="http://schemas.openxmlformats.org/officeDocument/2006/relationships/slide" Target="slide2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rnest.unistra.fr/jcms/501092949_UDSPages/fr/autorisation-speciale-d-absence-en-cas-d-impossibilite-de-teletravail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e.medical@unistra.fr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mailto:charlotte.petit@unistra.fr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3" Type="http://schemas.openxmlformats.org/officeDocument/2006/relationships/slide" Target="slide19.xml"/><Relationship Id="rId7" Type="http://schemas.openxmlformats.org/officeDocument/2006/relationships/slide" Target="slide2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3.xml"/><Relationship Id="rId5" Type="http://schemas.openxmlformats.org/officeDocument/2006/relationships/slide" Target="slide22.xml"/><Relationship Id="rId4" Type="http://schemas.openxmlformats.org/officeDocument/2006/relationships/slide" Target="slide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od.unistra.fr/media/videos/bruno.bernard/e67c33d1b459229349183256c9503d6d421a67169264ff5b162f235dc492e875/05-reunion.mp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od.unistra.fr/media/videos/bruno.bernard/e67c33d1b459229349183256c9503d6d421a67169264ff5b162f235dc492e875/01-arriver.mp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833" r="1"/>
          <a:stretch/>
        </p:blipFill>
        <p:spPr>
          <a:xfrm rot="10800000">
            <a:off x="5359400" y="0"/>
            <a:ext cx="3799827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277818" y="312341"/>
            <a:ext cx="794084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800" dirty="0" smtClean="0">
                <a:solidFill>
                  <a:srgbClr val="1B4D60"/>
                </a:solidFill>
                <a:latin typeface="Unistra D" panose="02000503030000020000" pitchFamily="2" charset="0"/>
              </a:rPr>
              <a:t>Se protéger </a:t>
            </a:r>
          </a:p>
          <a:p>
            <a:r>
              <a:rPr lang="fr-FR" sz="8800" dirty="0" smtClean="0">
                <a:solidFill>
                  <a:srgbClr val="1B4D60"/>
                </a:solidFill>
                <a:latin typeface="Unistra D" panose="02000503030000020000" pitchFamily="2" charset="0"/>
              </a:rPr>
              <a:t>du Covid-19 </a:t>
            </a:r>
          </a:p>
          <a:p>
            <a:r>
              <a:rPr lang="fr-FR" sz="8800" dirty="0" smtClean="0">
                <a:solidFill>
                  <a:srgbClr val="1B4D60"/>
                </a:solidFill>
                <a:latin typeface="Unistra D" panose="02000503030000020000" pitchFamily="2" charset="0"/>
              </a:rPr>
              <a:t>au travail, </a:t>
            </a:r>
          </a:p>
          <a:p>
            <a:r>
              <a:rPr lang="fr-FR" sz="8800" dirty="0" smtClean="0">
                <a:solidFill>
                  <a:srgbClr val="1B4D60"/>
                </a:solidFill>
                <a:latin typeface="Unistra D" panose="02000503030000020000" pitchFamily="2" charset="0"/>
              </a:rPr>
              <a:t>à l’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645877" y="4664496"/>
            <a:ext cx="5223938" cy="1805411"/>
            <a:chOff x="2141177" y="4326906"/>
            <a:chExt cx="5223938" cy="1805411"/>
          </a:xfrm>
        </p:grpSpPr>
        <p:sp>
          <p:nvSpPr>
            <p:cNvPr id="25" name="ZoneTexte 24"/>
            <p:cNvSpPr txBox="1"/>
            <p:nvPr/>
          </p:nvSpPr>
          <p:spPr>
            <a:xfrm>
              <a:off x="3137079" y="5228564"/>
              <a:ext cx="3726048" cy="903700"/>
            </a:xfrm>
            <a:prstGeom prst="rect">
              <a:avLst/>
            </a:prstGeom>
            <a:solidFill>
              <a:schemeClr val="bg1"/>
            </a:solidFill>
            <a:ln w="6350" cmpd="sng">
              <a:solidFill>
                <a:srgbClr val="000000"/>
              </a:solidFill>
            </a:ln>
          </p:spPr>
          <p:txBody>
            <a:bodyPr wrap="none" lIns="144000" tIns="0" rIns="144000" bIns="72000" rtlCol="0">
              <a:spAutoFit/>
            </a:bodyPr>
            <a:lstStyle/>
            <a:p>
              <a:r>
                <a:rPr lang="fr-FR" sz="5400" dirty="0" smtClean="0">
                  <a:latin typeface="Unistra A"/>
                  <a:cs typeface="Unistra A"/>
                </a:rPr>
                <a:t>de Strasbourg</a:t>
              </a:r>
              <a:endParaRPr lang="fr-FR" sz="5400" b="1" dirty="0">
                <a:latin typeface="Unistra A"/>
                <a:cs typeface="Unistra A"/>
              </a:endParaRPr>
            </a:p>
          </p:txBody>
        </p:sp>
        <p:grpSp>
          <p:nvGrpSpPr>
            <p:cNvPr id="30" name="Groupe 29"/>
            <p:cNvGrpSpPr/>
            <p:nvPr/>
          </p:nvGrpSpPr>
          <p:grpSpPr>
            <a:xfrm>
              <a:off x="2141177" y="4326906"/>
              <a:ext cx="5223938" cy="1805411"/>
              <a:chOff x="2484077" y="4326906"/>
              <a:chExt cx="5223938" cy="1805411"/>
            </a:xfrm>
          </p:grpSpPr>
          <p:sp>
            <p:nvSpPr>
              <p:cNvPr id="8" name="ZoneTexte 7"/>
              <p:cNvSpPr txBox="1"/>
              <p:nvPr/>
            </p:nvSpPr>
            <p:spPr>
              <a:xfrm>
                <a:off x="2728941" y="4326906"/>
                <a:ext cx="2970829" cy="903700"/>
              </a:xfrm>
              <a:prstGeom prst="rect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</p:spPr>
            <p:txBody>
              <a:bodyPr wrap="square" lIns="144000" tIns="0" rIns="144000" bIns="72000" rtlCol="0">
                <a:spAutoFit/>
              </a:bodyPr>
              <a:lstStyle/>
              <a:p>
                <a:r>
                  <a:rPr lang="fr-FR" sz="5400" b="1" dirty="0" smtClean="0">
                    <a:latin typeface="Unistra A"/>
                    <a:cs typeface="Unistra A"/>
                  </a:rPr>
                  <a:t>Université</a:t>
                </a:r>
                <a:endParaRPr lang="fr-FR" sz="5400" b="1" dirty="0">
                  <a:latin typeface="Unistra A"/>
                  <a:cs typeface="Unistra A"/>
                </a:endParaRPr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 flipH="1">
                <a:off x="7267968" y="5228564"/>
                <a:ext cx="130197" cy="903196"/>
              </a:xfrm>
              <a:prstGeom prst="rect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</p:spPr>
            <p:txBody>
              <a:bodyPr wrap="square" lIns="0" tIns="0" rIns="0" bIns="72000" rtlCol="0">
                <a:spAutoFit/>
              </a:bodyPr>
              <a:lstStyle/>
              <a:p>
                <a:endParaRPr lang="fr-FR" sz="2400" dirty="0">
                  <a:latin typeface="Unistra A"/>
                  <a:cs typeface="Unistra A"/>
                </a:endParaRPr>
              </a:p>
            </p:txBody>
          </p:sp>
          <p:sp>
            <p:nvSpPr>
              <p:cNvPr id="10" name="ZoneTexte 9"/>
              <p:cNvSpPr txBox="1"/>
              <p:nvPr/>
            </p:nvSpPr>
            <p:spPr>
              <a:xfrm flipH="1">
                <a:off x="2546052" y="4326906"/>
                <a:ext cx="181387" cy="903700"/>
              </a:xfrm>
              <a:prstGeom prst="rect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</p:spPr>
            <p:txBody>
              <a:bodyPr wrap="square" lIns="0" tIns="0" rIns="0" bIns="72000" rtlCol="0">
                <a:spAutoFit/>
              </a:bodyPr>
              <a:lstStyle/>
              <a:p>
                <a:endParaRPr lang="fr-FR" sz="2400" dirty="0">
                  <a:latin typeface="Unistra A"/>
                  <a:cs typeface="Unistra A"/>
                </a:endParaRPr>
              </a:p>
            </p:txBody>
          </p:sp>
          <p:sp>
            <p:nvSpPr>
              <p:cNvPr id="11" name="ZoneTexte 10"/>
              <p:cNvSpPr txBox="1"/>
              <p:nvPr/>
            </p:nvSpPr>
            <p:spPr>
              <a:xfrm flipH="1">
                <a:off x="2484077" y="4326906"/>
                <a:ext cx="63500" cy="903700"/>
              </a:xfrm>
              <a:prstGeom prst="rect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</p:spPr>
            <p:txBody>
              <a:bodyPr wrap="square" lIns="0" tIns="0" rIns="0" bIns="72000" rtlCol="0">
                <a:spAutoFit/>
              </a:bodyPr>
              <a:lstStyle/>
              <a:p>
                <a:endParaRPr lang="fr-FR" sz="2400" dirty="0">
                  <a:latin typeface="Unistra A"/>
                  <a:cs typeface="Unistra A"/>
                </a:endParaRPr>
              </a:p>
            </p:txBody>
          </p:sp>
          <p:sp>
            <p:nvSpPr>
              <p:cNvPr id="26" name="ZoneTexte 25"/>
              <p:cNvSpPr txBox="1"/>
              <p:nvPr/>
            </p:nvSpPr>
            <p:spPr>
              <a:xfrm flipH="1">
                <a:off x="7204469" y="5229068"/>
                <a:ext cx="63499" cy="903196"/>
              </a:xfrm>
              <a:prstGeom prst="rect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</p:spPr>
            <p:txBody>
              <a:bodyPr wrap="square" lIns="0" tIns="0" rIns="0" bIns="72000" rtlCol="0">
                <a:spAutoFit/>
              </a:bodyPr>
              <a:lstStyle/>
              <a:p>
                <a:endParaRPr lang="fr-FR" sz="2400" dirty="0">
                  <a:latin typeface="Unistra A"/>
                  <a:cs typeface="Unistra A"/>
                </a:endParaRPr>
              </a:p>
            </p:txBody>
          </p:sp>
          <p:sp>
            <p:nvSpPr>
              <p:cNvPr id="28" name="ZoneTexte 27"/>
              <p:cNvSpPr txBox="1"/>
              <p:nvPr/>
            </p:nvSpPr>
            <p:spPr>
              <a:xfrm flipH="1">
                <a:off x="7398165" y="5228617"/>
                <a:ext cx="309850" cy="903700"/>
              </a:xfrm>
              <a:prstGeom prst="rect">
                <a:avLst/>
              </a:prstGeom>
              <a:solidFill>
                <a:schemeClr val="bg1"/>
              </a:solidFill>
              <a:ln w="6350" cmpd="sng">
                <a:solidFill>
                  <a:srgbClr val="000000"/>
                </a:solidFill>
              </a:ln>
            </p:spPr>
            <p:txBody>
              <a:bodyPr wrap="square" lIns="0" tIns="0" rIns="0" bIns="72000" rtlCol="0">
                <a:spAutoFit/>
              </a:bodyPr>
              <a:lstStyle/>
              <a:p>
                <a:endParaRPr lang="fr-FR" sz="2400" dirty="0">
                  <a:latin typeface="Unistra A"/>
                  <a:cs typeface="Unistra A"/>
                </a:endParaRPr>
              </a:p>
            </p:txBody>
          </p:sp>
        </p:grpSp>
      </p:grpSp>
      <p:sp>
        <p:nvSpPr>
          <p:cNvPr id="13" name="ZoneTexte 12"/>
          <p:cNvSpPr txBox="1"/>
          <p:nvPr/>
        </p:nvSpPr>
        <p:spPr>
          <a:xfrm rot="16200000">
            <a:off x="7571196" y="5173586"/>
            <a:ext cx="2629147" cy="3385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bg1"/>
                </a:solidFill>
                <a:latin typeface="Unistra A" panose="02000503030000020000" pitchFamily="2" charset="0"/>
              </a:rPr>
              <a:t>Photo : </a:t>
            </a:r>
            <a:r>
              <a:rPr lang="fr-FR" sz="1600" dirty="0" err="1" smtClean="0">
                <a:solidFill>
                  <a:schemeClr val="bg1"/>
                </a:solidFill>
                <a:latin typeface="Unistra A" panose="02000503030000020000" pitchFamily="2" charset="0"/>
              </a:rPr>
              <a:t>Mathew</a:t>
            </a:r>
            <a:r>
              <a:rPr lang="fr-FR" sz="1600" dirty="0" smtClean="0">
                <a:solidFill>
                  <a:schemeClr val="bg1"/>
                </a:solidFill>
                <a:latin typeface="Unistra A" panose="02000503030000020000" pitchFamily="2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Unistra A" panose="02000503030000020000" pitchFamily="2" charset="0"/>
              </a:rPr>
              <a:t>Affleca</a:t>
            </a:r>
            <a:r>
              <a:rPr lang="fr-FR" sz="1600" dirty="0" smtClean="0">
                <a:solidFill>
                  <a:schemeClr val="bg1"/>
                </a:solidFill>
                <a:latin typeface="Unistra A" panose="02000503030000020000" pitchFamily="2" charset="0"/>
              </a:rPr>
              <a:t> | </a:t>
            </a:r>
            <a:r>
              <a:rPr lang="fr-FR" sz="1600" dirty="0" err="1" smtClean="0">
                <a:solidFill>
                  <a:schemeClr val="bg1"/>
                </a:solidFill>
                <a:latin typeface="Unistra A" panose="02000503030000020000" pitchFamily="2" charset="0"/>
              </a:rPr>
              <a:t>Pixabay</a:t>
            </a:r>
            <a:endParaRPr lang="fr-FR" sz="1600" dirty="0">
              <a:solidFill>
                <a:schemeClr val="bg1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50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(3/11)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Lavez-vous les mains au savon </a:t>
            </a:r>
            <a:r>
              <a:rPr lang="fr-FR" sz="2400" dirty="0">
                <a:latin typeface="Unistra A" panose="02000503030000020000" pitchFamily="2" charset="0"/>
              </a:rPr>
              <a:t>aussi régulièrement que possible, dans l’idéal,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toutes les heures </a:t>
            </a:r>
            <a:r>
              <a:rPr lang="fr-FR" sz="2400" dirty="0">
                <a:latin typeface="Unistra A" panose="02000503030000020000" pitchFamily="2" charset="0"/>
              </a:rPr>
              <a:t>dès votre arrivée au travail, avant et après le repas, avant et après les toilettes</a:t>
            </a:r>
            <a:r>
              <a:rPr lang="fr-FR" sz="2400" dirty="0" smtClean="0">
                <a:latin typeface="Unistra A" panose="02000503030000020000" pitchFamily="2" charset="0"/>
              </a:rPr>
              <a:t>…</a:t>
            </a:r>
            <a:endParaRPr lang="fr-FR" sz="2400" dirty="0">
              <a:latin typeface="Unistra A" panose="02000503030000020000" pitchFamily="2" charset="0"/>
            </a:endParaRPr>
          </a:p>
        </p:txBody>
      </p:sp>
      <p:pic>
        <p:nvPicPr>
          <p:cNvPr id="5" name="Image 4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099" y="3366442"/>
            <a:ext cx="2314465" cy="231446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024726" y="5715926"/>
            <a:ext cx="524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Cliquez sur l’image ou 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  <a:hlinkClick r:id="rId3"/>
              </a:rPr>
              <a:t>ici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pour accéder à la vidéo d’illustration</a:t>
            </a:r>
            <a:endParaRPr lang="fr-FR" dirty="0">
              <a:solidFill>
                <a:srgbClr val="006666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285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(4/11)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Si </a:t>
            </a:r>
            <a:r>
              <a:rPr lang="fr-FR" sz="2400" dirty="0">
                <a:latin typeface="Unistra A" panose="02000503030000020000" pitchFamily="2" charset="0"/>
              </a:rPr>
              <a:t>vous n’avez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pas accès à un lavabo </a:t>
            </a:r>
            <a:r>
              <a:rPr lang="fr-FR" sz="2400" dirty="0">
                <a:latin typeface="Unistra A" panose="02000503030000020000" pitchFamily="2" charset="0"/>
              </a:rPr>
              <a:t>et à du savon, utilisez une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solution hydro-alcoolique </a:t>
            </a:r>
            <a:r>
              <a:rPr lang="fr-FR" sz="2400" dirty="0">
                <a:latin typeface="Unistra A" panose="02000503030000020000" pitchFamily="2" charset="0"/>
              </a:rPr>
              <a:t>fournie par </a:t>
            </a:r>
            <a:r>
              <a:rPr lang="fr-FR" sz="2400" dirty="0" smtClean="0">
                <a:latin typeface="Unistra A" panose="02000503030000020000" pitchFamily="2" charset="0"/>
              </a:rPr>
              <a:t>l’établissement.</a:t>
            </a:r>
            <a:endParaRPr lang="fr-FR" sz="2400" dirty="0">
              <a:latin typeface="Unistra A" panose="02000503030000020000" pitchFamily="2" charset="0"/>
            </a:endParaRPr>
          </a:p>
        </p:txBody>
      </p:sp>
      <p:pic>
        <p:nvPicPr>
          <p:cNvPr id="9" name="Image 8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099" y="3111252"/>
            <a:ext cx="2314465" cy="231446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024726" y="5460736"/>
            <a:ext cx="524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Cliquez sur l’image ou 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  <a:hlinkClick r:id="rId3"/>
              </a:rPr>
              <a:t>ici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pour accéder à la vidéo d’illustration</a:t>
            </a:r>
            <a:endParaRPr lang="fr-FR" dirty="0">
              <a:solidFill>
                <a:srgbClr val="006666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12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(5/11)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>
                <a:latin typeface="Unistra A" panose="02000503030000020000" pitchFamily="2" charset="0"/>
              </a:rPr>
              <a:t>Les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pauses ou déjeuners collectifs </a:t>
            </a:r>
            <a:r>
              <a:rPr lang="fr-FR" sz="2400" dirty="0" smtClean="0">
                <a:latin typeface="Unistra A" panose="02000503030000020000" pitchFamily="2" charset="0"/>
              </a:rPr>
              <a:t>sont à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proscrire</a:t>
            </a:r>
            <a:r>
              <a:rPr lang="fr-FR" sz="2400" dirty="0" smtClean="0">
                <a:latin typeface="Unistra A" panose="02000503030000020000" pitchFamily="2" charset="0"/>
              </a:rPr>
              <a:t>.</a:t>
            </a:r>
            <a:endParaRPr lang="fr-FR" sz="24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Prenez </a:t>
            </a:r>
            <a:r>
              <a:rPr lang="fr-FR" sz="2400" dirty="0">
                <a:latin typeface="Unistra A" panose="02000503030000020000" pitchFamily="2" charset="0"/>
              </a:rPr>
              <a:t>vos pauses et repas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dans votre bureau </a:t>
            </a:r>
            <a:r>
              <a:rPr lang="fr-FR" sz="2400" dirty="0">
                <a:latin typeface="Unistra A" panose="02000503030000020000" pitchFamily="2" charset="0"/>
              </a:rPr>
              <a:t>et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nettoyez</a:t>
            </a:r>
            <a:r>
              <a:rPr lang="fr-FR" sz="2400" dirty="0">
                <a:latin typeface="Unistra A" panose="02000503030000020000" pitchFamily="2" charset="0"/>
              </a:rPr>
              <a:t>-le après</a:t>
            </a:r>
            <a:r>
              <a:rPr lang="fr-FR" sz="2400" dirty="0" smtClean="0">
                <a:latin typeface="Unistra A" panose="02000503030000020000" pitchFamily="2" charset="0"/>
              </a:rPr>
              <a:t>.</a:t>
            </a:r>
            <a:endParaRPr lang="fr-FR" sz="2400" dirty="0">
              <a:latin typeface="Unistra A" panose="02000503030000020000" pitchFamily="2" charset="0"/>
            </a:endParaRPr>
          </a:p>
        </p:txBody>
      </p:sp>
      <p:pic>
        <p:nvPicPr>
          <p:cNvPr id="10" name="Image 9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099" y="3366438"/>
            <a:ext cx="2314465" cy="231446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024726" y="5715922"/>
            <a:ext cx="524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Cliquez sur l’image ou 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  <a:hlinkClick r:id="rId3"/>
              </a:rPr>
              <a:t>ici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pour accéder à la vidéo d’illustration</a:t>
            </a:r>
            <a:endParaRPr lang="fr-FR" dirty="0">
              <a:solidFill>
                <a:srgbClr val="006666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89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(6/11)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Aérez et nettoyez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votre bureau régulièrement </a:t>
            </a:r>
            <a:r>
              <a:rPr lang="fr-FR" sz="2400" dirty="0">
                <a:latin typeface="Unistra A" panose="02000503030000020000" pitchFamily="2" charset="0"/>
              </a:rPr>
              <a:t>avec une lingette désinfectante ou un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produit désinfectant </a:t>
            </a:r>
            <a:r>
              <a:rPr lang="fr-FR" sz="2400" dirty="0">
                <a:latin typeface="Unistra A" panose="02000503030000020000" pitchFamily="2" charset="0"/>
              </a:rPr>
              <a:t>à pulvériser et un essuie-tout jetable</a:t>
            </a:r>
            <a:r>
              <a:rPr lang="fr-FR" sz="2400" dirty="0" smtClean="0">
                <a:latin typeface="Unistra A" panose="02000503030000020000" pitchFamily="2" charset="0"/>
              </a:rPr>
              <a:t>.</a:t>
            </a:r>
            <a:endParaRPr lang="fr-FR" sz="2400" dirty="0">
              <a:latin typeface="Unistra A" panose="02000503030000020000" pitchFamily="2" charset="0"/>
            </a:endParaRPr>
          </a:p>
        </p:txBody>
      </p:sp>
      <p:pic>
        <p:nvPicPr>
          <p:cNvPr id="10" name="Image 9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099" y="3366438"/>
            <a:ext cx="2314465" cy="231446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024726" y="5715922"/>
            <a:ext cx="524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Cliquez sur l’image ou 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  <a:hlinkClick r:id="rId3"/>
              </a:rPr>
              <a:t>ici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pour accéder à la vidéo d’illustration</a:t>
            </a:r>
            <a:endParaRPr lang="fr-FR" dirty="0">
              <a:solidFill>
                <a:srgbClr val="006666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764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(7/11)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Désinfectez avant et après usage tout matériel commun </a:t>
            </a:r>
            <a:r>
              <a:rPr lang="fr-FR" sz="2400" dirty="0">
                <a:latin typeface="Unistra A" panose="02000503030000020000" pitchFamily="2" charset="0"/>
              </a:rPr>
              <a:t>(copieur, micro-ondes, cafetière…) </a:t>
            </a:r>
          </a:p>
        </p:txBody>
      </p:sp>
      <p:pic>
        <p:nvPicPr>
          <p:cNvPr id="10" name="Image 9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099" y="3058093"/>
            <a:ext cx="2314465" cy="2314465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2024726" y="5407577"/>
            <a:ext cx="524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Cliquez sur l’image ou 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  <a:hlinkClick r:id="rId3"/>
              </a:rPr>
              <a:t>ici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pour accéder à la vidéo d’illustration</a:t>
            </a:r>
            <a:endParaRPr lang="fr-FR" dirty="0">
              <a:solidFill>
                <a:srgbClr val="006666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16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(8/11)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Limitez </a:t>
            </a:r>
            <a:r>
              <a:rPr lang="fr-FR" sz="2400" dirty="0">
                <a:latin typeface="Unistra A" panose="02000503030000020000" pitchFamily="2" charset="0"/>
              </a:rPr>
              <a:t>au maximum les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échanges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d’objets</a:t>
            </a:r>
            <a:r>
              <a:rPr lang="fr-FR" sz="2400" dirty="0" smtClean="0">
                <a:latin typeface="Unistra A" panose="02000503030000020000" pitchFamily="2" charset="0"/>
              </a:rPr>
              <a:t>. En </a:t>
            </a:r>
            <a:r>
              <a:rPr lang="fr-FR" sz="2400" dirty="0">
                <a:latin typeface="Unistra A" panose="02000503030000020000" pitchFamily="2" charset="0"/>
              </a:rPr>
              <a:t>cas </a:t>
            </a:r>
            <a:r>
              <a:rPr lang="fr-FR" sz="2400" dirty="0" smtClean="0">
                <a:latin typeface="Unistra A" panose="02000503030000020000" pitchFamily="2" charset="0"/>
              </a:rPr>
              <a:t>d’échange,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lavez-vous les mains </a:t>
            </a:r>
            <a:r>
              <a:rPr lang="fr-FR" sz="2400" dirty="0" smtClean="0">
                <a:latin typeface="Unistra A" panose="02000503030000020000" pitchFamily="2" charset="0"/>
              </a:rPr>
              <a:t>ou </a:t>
            </a:r>
            <a:r>
              <a:rPr lang="fr-FR" sz="2400" dirty="0">
                <a:latin typeface="Unistra A" panose="02000503030000020000" pitchFamily="2" charset="0"/>
              </a:rPr>
              <a:t>utilisez une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 solution hydro-alcoolique </a:t>
            </a:r>
            <a:r>
              <a:rPr lang="fr-FR" sz="2400" dirty="0">
                <a:latin typeface="Unistra A" panose="02000503030000020000" pitchFamily="2" charset="0"/>
              </a:rPr>
              <a:t>fournie par l’établissement</a:t>
            </a:r>
            <a:r>
              <a:rPr lang="fr-FR" sz="2400" dirty="0" smtClean="0">
                <a:latin typeface="Unistra A" panose="02000503030000020000" pitchFamily="2" charset="0"/>
              </a:rPr>
              <a:t>. </a:t>
            </a:r>
            <a:r>
              <a:rPr lang="fr-FR" sz="2400" dirty="0">
                <a:latin typeface="Unistra A" panose="02000503030000020000" pitchFamily="2" charset="0"/>
              </a:rPr>
              <a:t>Utilisez </a:t>
            </a:r>
            <a:r>
              <a:rPr lang="fr-FR" sz="2400" dirty="0" smtClean="0">
                <a:latin typeface="Unistra A" panose="02000503030000020000" pitchFamily="2" charset="0"/>
              </a:rPr>
              <a:t>une solution </a:t>
            </a:r>
            <a:r>
              <a:rPr lang="fr-FR" sz="2400" dirty="0">
                <a:latin typeface="Unistra A" panose="02000503030000020000" pitchFamily="2" charset="0"/>
              </a:rPr>
              <a:t>hydro-alcoolique si votre activité nécessite des transferts et échanges d’objets </a:t>
            </a:r>
            <a:r>
              <a:rPr lang="fr-FR" sz="2400" dirty="0" smtClean="0">
                <a:latin typeface="Unistra A" panose="02000503030000020000" pitchFamily="2" charset="0"/>
              </a:rPr>
              <a:t>réguliers (postes d’accueil).</a:t>
            </a:r>
            <a:endParaRPr lang="fr-FR" sz="2400" dirty="0">
              <a:latin typeface="Unistra A" panose="02000503030000020000" pitchFamily="2" charset="0"/>
            </a:endParaRPr>
          </a:p>
        </p:txBody>
      </p:sp>
      <p:pic>
        <p:nvPicPr>
          <p:cNvPr id="9" name="Image 8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443" y="4153251"/>
            <a:ext cx="1804101" cy="1804101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3257840" y="4734906"/>
            <a:ext cx="2306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Cliquez sur l’image ou 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  <a:hlinkClick r:id="rId3"/>
              </a:rPr>
              <a:t>ici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pour accéder à la vidéo d’illustration</a:t>
            </a:r>
            <a:endParaRPr lang="fr-FR" dirty="0">
              <a:solidFill>
                <a:srgbClr val="006666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24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(9/11)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>
                <a:latin typeface="Unistra A" panose="02000503030000020000" pitchFamily="2" charset="0"/>
              </a:rPr>
              <a:t>Portez un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masque</a:t>
            </a:r>
            <a:r>
              <a:rPr lang="fr-FR" sz="2400" dirty="0">
                <a:latin typeface="Unistra A" panose="02000503030000020000" pitchFamily="2" charset="0"/>
              </a:rPr>
              <a:t> fourni par </a:t>
            </a:r>
            <a:r>
              <a:rPr lang="fr-FR" sz="2400" dirty="0" smtClean="0">
                <a:latin typeface="Unistra A" panose="02000503030000020000" pitchFamily="2" charset="0"/>
              </a:rPr>
              <a:t>l’université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si les mesures de distanciation ne peuvent pas être mises en place </a:t>
            </a:r>
            <a:r>
              <a:rPr lang="fr-FR" sz="2400" dirty="0">
                <a:latin typeface="Unistra A" panose="02000503030000020000" pitchFamily="2" charset="0"/>
              </a:rPr>
              <a:t>ou si vous devez vous déplacer et être au contact d’autres personnes. </a:t>
            </a:r>
          </a:p>
        </p:txBody>
      </p:sp>
      <p:pic>
        <p:nvPicPr>
          <p:cNvPr id="8" name="Image 7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099" y="3334546"/>
            <a:ext cx="2314465" cy="2314465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2024726" y="5684030"/>
            <a:ext cx="524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Cliquez sur l’image ou 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  <a:hlinkClick r:id="rId3"/>
              </a:rPr>
              <a:t>ici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pour accéder à la vidéo d’illustration</a:t>
            </a:r>
            <a:endParaRPr lang="fr-FR" dirty="0">
              <a:solidFill>
                <a:srgbClr val="006666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23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(10/11)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>
                <a:latin typeface="Unistra A" panose="02000503030000020000" pitchFamily="2" charset="0"/>
              </a:rPr>
              <a:t>Si vous </a:t>
            </a:r>
            <a:r>
              <a:rPr lang="fr-FR" sz="2400">
                <a:latin typeface="Unistra A" panose="02000503030000020000" pitchFamily="2" charset="0"/>
              </a:rPr>
              <a:t>devez </a:t>
            </a:r>
            <a:r>
              <a:rPr lang="fr-FR" sz="2400" smtClean="0">
                <a:latin typeface="Unistra A" panose="02000503030000020000" pitchFamily="2" charset="0"/>
              </a:rPr>
              <a:t>utiliser </a:t>
            </a:r>
            <a:r>
              <a:rPr lang="fr-FR" sz="2400" dirty="0">
                <a:latin typeface="Unistra A" panose="02000503030000020000" pitchFamily="2" charset="0"/>
              </a:rPr>
              <a:t>un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véhicule de service</a:t>
            </a:r>
            <a:r>
              <a:rPr lang="fr-FR" sz="2400" dirty="0">
                <a:latin typeface="Unistra A" panose="02000503030000020000" pitchFamily="2" charset="0"/>
              </a:rPr>
              <a:t>, </a:t>
            </a:r>
            <a:r>
              <a:rPr lang="fr-FR" sz="2400" dirty="0" smtClean="0">
                <a:latin typeface="Unistra A" panose="02000503030000020000" pitchFamily="2" charset="0"/>
              </a:rPr>
              <a:t>déplacez-vous 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seul </a:t>
            </a:r>
            <a:r>
              <a:rPr lang="fr-FR" sz="2400" dirty="0" smtClean="0">
                <a:latin typeface="Unistra A" panose="02000503030000020000" pitchFamily="2" charset="0"/>
              </a:rPr>
              <a:t>dans la mesure du possible. </a:t>
            </a:r>
            <a:r>
              <a:rPr lang="fr-FR" sz="2400" dirty="0">
                <a:latin typeface="Unistra A" panose="02000503030000020000" pitchFamily="2" charset="0"/>
              </a:rPr>
              <a:t>Si vous êtes </a:t>
            </a:r>
            <a:r>
              <a:rPr lang="fr-FR" sz="2400" dirty="0" smtClean="0">
                <a:latin typeface="Unistra A" panose="02000503030000020000" pitchFamily="2" charset="0"/>
              </a:rPr>
              <a:t>deux, portez un masque. Le </a:t>
            </a:r>
            <a:r>
              <a:rPr lang="fr-FR" sz="2400" dirty="0">
                <a:latin typeface="Unistra A" panose="02000503030000020000" pitchFamily="2" charset="0"/>
              </a:rPr>
              <a:t>passager doit s’assoir derrière et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diamétralement opposé au conducteur</a:t>
            </a:r>
            <a:r>
              <a:rPr lang="fr-FR" sz="2400" dirty="0">
                <a:latin typeface="Unistra A" panose="02000503030000020000" pitchFamily="2" charset="0"/>
              </a:rPr>
              <a:t>.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Désinfectez</a:t>
            </a:r>
            <a:r>
              <a:rPr lang="fr-FR" sz="2400" dirty="0" smtClean="0">
                <a:latin typeface="Unistra A" panose="02000503030000020000" pitchFamily="2" charset="0"/>
              </a:rPr>
              <a:t> </a:t>
            </a:r>
            <a:r>
              <a:rPr lang="fr-FR" sz="2400" dirty="0">
                <a:latin typeface="Unistra A" panose="02000503030000020000" pitchFamily="2" charset="0"/>
              </a:rPr>
              <a:t>les parties </a:t>
            </a:r>
            <a:r>
              <a:rPr lang="fr-FR" sz="2400" dirty="0" smtClean="0">
                <a:latin typeface="Unistra A" panose="02000503030000020000" pitchFamily="2" charset="0"/>
              </a:rPr>
              <a:t>contact après utilisation </a:t>
            </a:r>
            <a:r>
              <a:rPr lang="fr-FR" sz="2400" dirty="0">
                <a:latin typeface="Unistra A" panose="02000503030000020000" pitchFamily="2" charset="0"/>
              </a:rPr>
              <a:t>puis lavez-vous ensuite les mains.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578442" y="2886744"/>
            <a:ext cx="51345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B</a:t>
            </a:r>
            <a:endParaRPr lang="fr-FR" sz="28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62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5371281" y="-142240"/>
            <a:ext cx="31634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â</a:t>
            </a:r>
            <a:endParaRPr lang="fr-FR" sz="24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(11/11)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Des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fiches plus détaillées sur les consignes sanitaires </a:t>
            </a:r>
            <a:r>
              <a:rPr lang="fr-FR" sz="2400" dirty="0" smtClean="0">
                <a:latin typeface="Unistra A" panose="02000503030000020000" pitchFamily="2" charset="0"/>
              </a:rPr>
              <a:t>ont été rédigées par le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médecin de prévention </a:t>
            </a:r>
            <a:r>
              <a:rPr lang="fr-FR" sz="2400" dirty="0" smtClean="0">
                <a:latin typeface="Unistra A" panose="02000503030000020000" pitchFamily="2" charset="0"/>
              </a:rPr>
              <a:t>de l’université et diffusées aux responsables d’entités. Vous pouvez les consulter via les liens ci-dessous :</a:t>
            </a:r>
          </a:p>
          <a:p>
            <a:pPr marL="914400" lvl="1" indent="-457200">
              <a:spcAft>
                <a:spcPts val="1200"/>
              </a:spcAft>
              <a:buClr>
                <a:srgbClr val="96CCE2"/>
              </a:buClr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Unistra A" panose="02000503030000020000" pitchFamily="2" charset="0"/>
                <a:hlinkClick r:id="rId3"/>
              </a:rPr>
              <a:t>Quand utiliser une solution hydro-alcoolique ?</a:t>
            </a:r>
            <a:endParaRPr lang="fr-FR" sz="2400" dirty="0" smtClean="0">
              <a:latin typeface="Unistra A" panose="02000503030000020000" pitchFamily="2" charset="0"/>
            </a:endParaRPr>
          </a:p>
          <a:p>
            <a:pPr marL="914400" lvl="1" indent="-457200">
              <a:spcAft>
                <a:spcPts val="1200"/>
              </a:spcAft>
              <a:buClr>
                <a:srgbClr val="96CCE2"/>
              </a:buClr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Unistra A" panose="02000503030000020000" pitchFamily="2" charset="0"/>
                <a:hlinkClick r:id="rId4"/>
              </a:rPr>
              <a:t>Quand porter un masque ?</a:t>
            </a:r>
            <a:endParaRPr lang="fr-FR" sz="2400" dirty="0" smtClean="0">
              <a:latin typeface="Unistra A" panose="02000503030000020000" pitchFamily="2" charset="0"/>
            </a:endParaRPr>
          </a:p>
          <a:p>
            <a:pPr marL="914400" lvl="1" indent="-457200">
              <a:spcAft>
                <a:spcPts val="1200"/>
              </a:spcAft>
              <a:buClr>
                <a:srgbClr val="96CCE2"/>
              </a:buClr>
              <a:buFont typeface="Arial" panose="020B0604020202020204" pitchFamily="34" charset="0"/>
              <a:buChar char="•"/>
            </a:pPr>
            <a:r>
              <a:rPr lang="fr-FR" sz="2400" dirty="0" smtClean="0">
                <a:latin typeface="Unistra A" panose="02000503030000020000" pitchFamily="2" charset="0"/>
                <a:hlinkClick r:id="rId5"/>
              </a:rPr>
              <a:t>Quand porter des gants ?</a:t>
            </a:r>
            <a:endParaRPr lang="fr-FR" sz="2400" dirty="0" smtClean="0">
              <a:latin typeface="Unistra A" panose="0200050303000002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6721" y="576887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Unistra Symbol" panose="00000500000000000000" pitchFamily="2" charset="0"/>
              </a:rPr>
              <a:t>3 </a:t>
            </a:r>
            <a:r>
              <a:rPr lang="fr-FR" dirty="0" smtClean="0">
                <a:latin typeface="Unistra A" panose="02000503030000020000" pitchFamily="2" charset="0"/>
                <a:hlinkClick r:id="rId6" action="ppaction://hlinksldjump"/>
              </a:rPr>
              <a:t>retour</a:t>
            </a:r>
            <a:endParaRPr lang="fr-FR" dirty="0"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372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5581061" y="-314960"/>
            <a:ext cx="31634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Q</a:t>
            </a:r>
            <a:endParaRPr lang="fr-FR" sz="24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807989" y="552918"/>
            <a:ext cx="7372698" cy="652282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92D050"/>
                </a:solidFill>
              </a:rPr>
              <a:t>Télétravail </a:t>
            </a:r>
            <a:r>
              <a:rPr lang="fr-FR" b="1" dirty="0" smtClean="0">
                <a:solidFill>
                  <a:srgbClr val="92D050"/>
                </a:solidFill>
                <a:latin typeface="Unistra Symbol" panose="00000500000000000000" pitchFamily="2" charset="0"/>
              </a:rPr>
              <a:t>N </a:t>
            </a:r>
            <a:r>
              <a:rPr lang="fr-FR" b="1" dirty="0">
                <a:solidFill>
                  <a:srgbClr val="92D050"/>
                </a:solidFill>
                <a:latin typeface="Unistra Symbol" panose="00000500000000000000" pitchFamily="2" charset="0"/>
              </a:rPr>
              <a:t>á</a:t>
            </a:r>
          </a:p>
          <a:p>
            <a:endParaRPr lang="fr-FR" dirty="0">
              <a:solidFill>
                <a:srgbClr val="92D050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</a:t>
            </a:r>
            <a:r>
              <a:rPr lang="fr-FR" sz="2800" dirty="0">
                <a:latin typeface="Unistra A" panose="02000503030000020000" pitchFamily="2" charset="0"/>
              </a:rPr>
              <a:t>administratives, organisationnelles, </a:t>
            </a:r>
            <a:r>
              <a:rPr lang="fr-FR" sz="2800" dirty="0" smtClean="0">
                <a:latin typeface="Unistra A" panose="02000503030000020000" pitchFamily="2" charset="0"/>
              </a:rPr>
              <a:t>sanitaires</a:t>
            </a:r>
          </a:p>
          <a:p>
            <a:endParaRPr lang="fr-FR" sz="2800" dirty="0" smtClean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Votre responsable d’entité indiquera dans le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plan de reprise d’activité</a:t>
            </a:r>
            <a:r>
              <a:rPr lang="fr-FR" sz="2400" dirty="0" smtClean="0">
                <a:latin typeface="Unistra A" panose="02000503030000020000" pitchFamily="2" charset="0"/>
              </a:rPr>
              <a:t> le maintien de votre activité en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télétravail total ou partiel, </a:t>
            </a:r>
            <a:r>
              <a:rPr lang="fr-FR" sz="2400" dirty="0" smtClean="0">
                <a:latin typeface="Unistra A" panose="02000503030000020000" pitchFamily="2" charset="0"/>
              </a:rPr>
              <a:t>avec la quotité.</a:t>
            </a:r>
            <a:endParaRPr lang="fr-FR" sz="24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Continuez d’appliquer chez vous et dans vos déplacements</a:t>
            </a:r>
            <a:r>
              <a:rPr lang="fr-FR" sz="2400" dirty="0" smtClean="0">
                <a:solidFill>
                  <a:srgbClr val="1B4D60"/>
                </a:solidFill>
                <a:latin typeface="Unistra A" panose="02000503030000020000" pitchFamily="2" charset="0"/>
              </a:rPr>
              <a:t> </a:t>
            </a:r>
            <a:r>
              <a:rPr lang="fr-FR" sz="2400" dirty="0" smtClean="0">
                <a:solidFill>
                  <a:srgbClr val="1B4D60"/>
                </a:solidFill>
                <a:latin typeface="Unistra A" panose="02000503030000020000" pitchFamily="2" charset="0"/>
                <a:hlinkClick r:id="rId3"/>
              </a:rPr>
              <a:t>les gestes barrières</a:t>
            </a:r>
            <a:r>
              <a:rPr lang="fr-FR" sz="2400" dirty="0" smtClean="0">
                <a:solidFill>
                  <a:srgbClr val="1B4D60"/>
                </a:solidFill>
                <a:latin typeface="Unistra A" panose="02000503030000020000" pitchFamily="2" charset="0"/>
              </a:rPr>
              <a:t>. </a:t>
            </a:r>
            <a:endParaRPr lang="fr-FR" sz="2400" dirty="0">
              <a:solidFill>
                <a:srgbClr val="1B4D60"/>
              </a:solidFill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>
                <a:latin typeface="Unistra A" panose="02000503030000020000" pitchFamily="2" charset="0"/>
              </a:rPr>
              <a:t>Prévenez les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risques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liés au télétravail </a:t>
            </a:r>
            <a:r>
              <a:rPr lang="fr-FR" sz="2400" dirty="0" smtClean="0">
                <a:latin typeface="Unistra A" panose="02000503030000020000" pitchFamily="2" charset="0"/>
              </a:rPr>
              <a:t>(Ernest &gt; Informations coronavirus &gt; </a:t>
            </a:r>
            <a:r>
              <a:rPr lang="fr-FR" sz="2400" dirty="0" smtClean="0">
                <a:latin typeface="Unistra A" panose="02000503030000020000" pitchFamily="2" charset="0"/>
                <a:hlinkClick r:id="rId4"/>
              </a:rPr>
              <a:t>Prévention des risques au travail</a:t>
            </a:r>
            <a:r>
              <a:rPr lang="fr-FR" sz="2400" dirty="0" smtClean="0">
                <a:latin typeface="Unistra A" panose="02000503030000020000" pitchFamily="2" charset="0"/>
              </a:rPr>
              <a:t>)</a:t>
            </a: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Contactez </a:t>
            </a:r>
            <a:r>
              <a:rPr lang="fr-FR" sz="2400" dirty="0">
                <a:latin typeface="Unistra A" panose="02000503030000020000" pitchFamily="2" charset="0"/>
              </a:rPr>
              <a:t>la </a:t>
            </a:r>
            <a:r>
              <a:rPr lang="fr-FR" sz="2400" dirty="0">
                <a:solidFill>
                  <a:srgbClr val="1B4D60"/>
                </a:solidFill>
                <a:latin typeface="Unistra A" panose="02000503030000020000" pitchFamily="2" charset="0"/>
                <a:hlinkClick r:id="rId5" action="ppaction://hlinksldjump"/>
              </a:rPr>
              <a:t>psychologue du travail</a:t>
            </a:r>
            <a:r>
              <a:rPr lang="fr-FR" sz="2400" dirty="0">
                <a:solidFill>
                  <a:srgbClr val="1B4D60"/>
                </a:solidFill>
                <a:latin typeface="Unistra A" panose="02000503030000020000" pitchFamily="2" charset="0"/>
              </a:rPr>
              <a:t> </a:t>
            </a:r>
            <a:r>
              <a:rPr lang="fr-FR" sz="2400" dirty="0">
                <a:latin typeface="Unistra A" panose="02000503030000020000" pitchFamily="2" charset="0"/>
              </a:rPr>
              <a:t>si vous rencontrez des difficultés, que vous êtes angoissé(e</a:t>
            </a:r>
            <a:r>
              <a:rPr lang="fr-FR" sz="2400" dirty="0" smtClean="0">
                <a:latin typeface="Unistra A" panose="02000503030000020000" pitchFamily="2" charset="0"/>
              </a:rPr>
              <a:t>)…</a:t>
            </a:r>
            <a:endParaRPr lang="fr-FR" sz="2400" dirty="0">
              <a:latin typeface="Unistra A" panose="0200050303000002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6721" y="576887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Unistra Symbol" panose="00000500000000000000" pitchFamily="2" charset="0"/>
              </a:rPr>
              <a:t>3 </a:t>
            </a:r>
            <a:r>
              <a:rPr lang="fr-FR" dirty="0" smtClean="0">
                <a:latin typeface="Unistra A" panose="02000503030000020000" pitchFamily="2" charset="0"/>
                <a:hlinkClick r:id="rId6" action="ppaction://hlinksldjump"/>
              </a:rPr>
              <a:t>retour</a:t>
            </a:r>
            <a:endParaRPr lang="fr-FR" dirty="0"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43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6666"/>
                </a:solidFill>
              </a:rPr>
              <a:t>Après le 11 mai 2020 | </a:t>
            </a:r>
            <a:r>
              <a:rPr lang="fr-FR" b="1" dirty="0" err="1" smtClean="0">
                <a:solidFill>
                  <a:srgbClr val="006666"/>
                </a:solidFill>
              </a:rPr>
              <a:t>déconfinement</a:t>
            </a:r>
            <a:r>
              <a:rPr lang="fr-FR" b="1" dirty="0" smtClean="0">
                <a:solidFill>
                  <a:srgbClr val="006666"/>
                </a:solidFill>
              </a:rPr>
              <a:t> progressif </a:t>
            </a:r>
            <a:r>
              <a:rPr lang="en-US" dirty="0" smtClean="0">
                <a:solidFill>
                  <a:srgbClr val="006666"/>
                </a:solidFill>
                <a:latin typeface="Unistra Symbol" panose="00000500000000000000" pitchFamily="2" charset="0"/>
              </a:rPr>
              <a:t>J</a:t>
            </a:r>
            <a:r>
              <a:rPr lang="en-US" dirty="0" smtClean="0">
                <a:solidFill>
                  <a:srgbClr val="006666"/>
                </a:solidFill>
              </a:rPr>
              <a:t> </a:t>
            </a:r>
            <a:r>
              <a:rPr lang="fr-FR" dirty="0" smtClean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endParaRPr lang="fr-FR" b="1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Préambule (1/2)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2800" dirty="0" smtClean="0">
                <a:latin typeface="Unistra A" panose="02000503030000020000" pitchFamily="2" charset="0"/>
              </a:rPr>
              <a:t>Votre situation professionnelle et vos conditions de travail après le 11 mai 2020 doivent impérativement être discutées et décidées avec votre </a:t>
            </a:r>
            <a:r>
              <a:rPr lang="fr-FR" sz="28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supérieur(e) hiérarchique</a:t>
            </a:r>
            <a:r>
              <a:rPr lang="fr-FR" sz="2800" b="1" dirty="0" smtClean="0">
                <a:latin typeface="Unistra A" panose="02000503030000020000" pitchFamily="2" charset="0"/>
              </a:rPr>
              <a:t> </a:t>
            </a:r>
            <a:r>
              <a:rPr lang="fr-FR" sz="2800" dirty="0" smtClean="0">
                <a:latin typeface="Unistra A" panose="02000503030000020000" pitchFamily="2" charset="0"/>
              </a:rPr>
              <a:t>et votre </a:t>
            </a:r>
            <a:r>
              <a:rPr lang="fr-FR" sz="28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directeur(</a:t>
            </a:r>
            <a:r>
              <a:rPr lang="fr-FR" sz="2800" b="1" dirty="0" err="1" smtClean="0">
                <a:solidFill>
                  <a:srgbClr val="006666"/>
                </a:solidFill>
                <a:latin typeface="Unistra A" panose="02000503030000020000" pitchFamily="2" charset="0"/>
              </a:rPr>
              <a:t>trice</a:t>
            </a:r>
            <a:r>
              <a:rPr lang="fr-FR" sz="28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)</a:t>
            </a:r>
            <a:r>
              <a:rPr lang="fr-FR" sz="2800" dirty="0" smtClean="0">
                <a:latin typeface="Unistra A" panose="02000503030000020000" pitchFamily="2" charset="0"/>
              </a:rPr>
              <a:t> </a:t>
            </a:r>
            <a:r>
              <a:rPr lang="fr-FR" sz="2800" dirty="0">
                <a:latin typeface="Unistra A" panose="02000503030000020000" pitchFamily="2" charset="0"/>
              </a:rPr>
              <a:t>dans le cadre du </a:t>
            </a:r>
            <a:r>
              <a:rPr lang="fr-FR" sz="28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plan de reprise d’activité </a:t>
            </a:r>
            <a:r>
              <a:rPr lang="fr-FR" sz="2800" dirty="0" smtClean="0">
                <a:latin typeface="Unistra A" panose="02000503030000020000" pitchFamily="2" charset="0"/>
              </a:rPr>
              <a:t>de votre service / composante / unité de recherche, plan qui tient évidemment compte des consignes sanitaires, mais aussi des nécessités </a:t>
            </a:r>
            <a:r>
              <a:rPr lang="fr-FR" sz="2800" dirty="0">
                <a:latin typeface="Unistra A" panose="02000503030000020000" pitchFamily="2" charset="0"/>
              </a:rPr>
              <a:t>de </a:t>
            </a:r>
            <a:r>
              <a:rPr lang="fr-FR" sz="2800" dirty="0" smtClean="0">
                <a:latin typeface="Unistra A" panose="02000503030000020000" pitchFamily="2" charset="0"/>
              </a:rPr>
              <a:t>service.</a:t>
            </a:r>
          </a:p>
          <a:p>
            <a:r>
              <a:rPr lang="fr-FR" sz="2800" dirty="0" smtClean="0">
                <a:latin typeface="Unistra A" panose="02000503030000020000" pitchFamily="2" charset="0"/>
              </a:rPr>
              <a:t>Les consignes présentées dans ce support n’ont qu’une </a:t>
            </a:r>
            <a:r>
              <a:rPr lang="fr-FR" sz="28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valeur informative générale</a:t>
            </a:r>
            <a:r>
              <a:rPr lang="fr-FR" sz="2800" dirty="0" smtClean="0">
                <a:latin typeface="Unistra A" panose="02000503030000020000" pitchFamily="2" charset="0"/>
              </a:rPr>
              <a:t>. Elles visent uniquement à vous délivrer les informations et gestes utiles pour une reprise du travail sereine et sécurisée.</a:t>
            </a:r>
            <a:endParaRPr lang="fr-FR" sz="2800" dirty="0"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2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789550" y="567451"/>
            <a:ext cx="7372698" cy="652282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Unistra A" panose="02000503030000020000" pitchFamily="2" charset="0"/>
              </a:rPr>
              <a:t>Symptômes </a:t>
            </a:r>
            <a:r>
              <a:rPr lang="fr-FR" b="1" dirty="0" smtClean="0">
                <a:solidFill>
                  <a:srgbClr val="FF0000"/>
                </a:solidFill>
                <a:latin typeface="Unistra Symbol" panose="00000500000000000000" pitchFamily="2" charset="0"/>
              </a:rPr>
              <a:t>À Â</a:t>
            </a:r>
            <a:endParaRPr lang="fr-FR" b="1" dirty="0">
              <a:solidFill>
                <a:srgbClr val="FF0000"/>
              </a:solidFill>
              <a:latin typeface="Unistra Symbol" panose="00000500000000000000" pitchFamily="2" charset="0"/>
            </a:endParaRPr>
          </a:p>
          <a:p>
            <a:endParaRPr lang="fr-FR" b="1" dirty="0">
              <a:solidFill>
                <a:srgbClr val="1B4D60"/>
              </a:solidFill>
              <a:latin typeface="Unistra Symbol" panose="00000500000000000000" pitchFamily="2" charset="0"/>
            </a:endParaRPr>
          </a:p>
          <a:p>
            <a:endParaRPr lang="fr-FR" dirty="0">
              <a:latin typeface="Unistra Symbol" panose="00000500000000000000" pitchFamily="2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544293"/>
            <a:ext cx="5524801" cy="4036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263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6895458" y="32165"/>
            <a:ext cx="24415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@</a:t>
            </a:r>
            <a:endParaRPr lang="fr-FR" sz="24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789550" y="567451"/>
            <a:ext cx="7372698" cy="652282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Unistra A" panose="02000503030000020000" pitchFamily="2" charset="0"/>
              </a:rPr>
              <a:t>Que dois-je faire si je suis malade ou ai été malade ? </a:t>
            </a:r>
            <a:r>
              <a:rPr lang="fr-FR" b="1" dirty="0" smtClean="0">
                <a:solidFill>
                  <a:srgbClr val="FF0000"/>
                </a:solidFill>
                <a:latin typeface="Unistra Symbol" panose="00000500000000000000" pitchFamily="2" charset="0"/>
              </a:rPr>
              <a:t>À Â</a:t>
            </a:r>
            <a:endParaRPr lang="fr-FR" b="1" dirty="0">
              <a:solidFill>
                <a:srgbClr val="FF0000"/>
              </a:solidFill>
              <a:latin typeface="Unistra Symbol" panose="00000500000000000000" pitchFamily="2" charset="0"/>
            </a:endParaRPr>
          </a:p>
          <a:p>
            <a:endParaRPr lang="fr-FR" b="1" dirty="0">
              <a:solidFill>
                <a:srgbClr val="1B4D60"/>
              </a:solidFill>
              <a:latin typeface="Unistra Symbol" panose="00000500000000000000" pitchFamily="2" charset="0"/>
            </a:endParaRPr>
          </a:p>
          <a:p>
            <a:endParaRPr lang="fr-FR" dirty="0">
              <a:latin typeface="Unistra Symbol" panose="00000500000000000000" pitchFamily="2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18149" y="1192737"/>
            <a:ext cx="76617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Restez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chez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vous</a:t>
            </a:r>
            <a:r>
              <a:rPr lang="fr-FR" sz="2400" dirty="0" smtClean="0">
                <a:solidFill>
                  <a:srgbClr val="1B4D60"/>
                </a:solidFill>
                <a:latin typeface="Unistra A" panose="02000503030000020000" pitchFamily="2" charset="0"/>
              </a:rPr>
              <a:t>,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 </a:t>
            </a:r>
            <a:r>
              <a:rPr lang="fr-FR" sz="2400" dirty="0" smtClean="0">
                <a:latin typeface="Unistra A" panose="02000503030000020000" pitchFamily="2" charset="0"/>
              </a:rPr>
              <a:t>évitez les contacts et respectez les mesures barrières.</a:t>
            </a:r>
          </a:p>
          <a:p>
            <a:pPr marL="457200" indent="-457200">
              <a:spcAft>
                <a:spcPts val="6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Appelez votre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médecin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traitant </a:t>
            </a:r>
            <a:r>
              <a:rPr lang="fr-FR" sz="2400" dirty="0" smtClean="0">
                <a:latin typeface="Unistra A" panose="02000503030000020000" pitchFamily="2" charset="0"/>
              </a:rPr>
              <a:t>pour qu’il confirme le diagnostic avec la réalisation </a:t>
            </a:r>
            <a:r>
              <a:rPr lang="fr-FR" sz="2400" dirty="0">
                <a:latin typeface="Unistra A" panose="02000503030000020000" pitchFamily="2" charset="0"/>
              </a:rPr>
              <a:t>éventuelle </a:t>
            </a:r>
            <a:r>
              <a:rPr lang="fr-FR" sz="2400" dirty="0" smtClean="0">
                <a:latin typeface="Unistra A" panose="02000503030000020000" pitchFamily="2" charset="0"/>
              </a:rPr>
              <a:t>d’un test, qu’il vous prescrive si nécessaire un arrêt </a:t>
            </a:r>
            <a:r>
              <a:rPr lang="fr-FR" sz="2400" dirty="0">
                <a:latin typeface="Unistra A" panose="02000503030000020000" pitchFamily="2" charset="0"/>
              </a:rPr>
              <a:t>de </a:t>
            </a:r>
            <a:r>
              <a:rPr lang="fr-FR" sz="2400" dirty="0" smtClean="0">
                <a:latin typeface="Unistra A" panose="02000503030000020000" pitchFamily="2" charset="0"/>
              </a:rPr>
              <a:t>travail et qu’il assure la première recherche de cas contacts. </a:t>
            </a:r>
            <a:r>
              <a:rPr lang="fr-FR" dirty="0" smtClean="0">
                <a:latin typeface="Unistra A" panose="02000503030000020000" pitchFamily="2" charset="0"/>
              </a:rPr>
              <a:t>Ne vous rendez pas directement </a:t>
            </a:r>
            <a:r>
              <a:rPr lang="fr-FR" dirty="0">
                <a:latin typeface="Unistra A" panose="02000503030000020000" pitchFamily="2" charset="0"/>
              </a:rPr>
              <a:t>au cabinet, </a:t>
            </a:r>
            <a:r>
              <a:rPr lang="fr-FR" dirty="0" smtClean="0">
                <a:latin typeface="Unistra A" panose="02000503030000020000" pitchFamily="2" charset="0"/>
              </a:rPr>
              <a:t>ni au </a:t>
            </a:r>
            <a:r>
              <a:rPr lang="fr-FR" dirty="0">
                <a:latin typeface="Unistra A" panose="02000503030000020000" pitchFamily="2" charset="0"/>
              </a:rPr>
              <a:t>laboratoire </a:t>
            </a:r>
            <a:r>
              <a:rPr lang="fr-FR" dirty="0" smtClean="0">
                <a:latin typeface="Unistra A" panose="02000503030000020000" pitchFamily="2" charset="0"/>
              </a:rPr>
              <a:t>ni aux </a:t>
            </a:r>
            <a:r>
              <a:rPr lang="fr-FR" dirty="0">
                <a:latin typeface="Unistra A" panose="02000503030000020000" pitchFamily="2" charset="0"/>
              </a:rPr>
              <a:t>urgences</a:t>
            </a:r>
            <a:r>
              <a:rPr lang="fr-FR" dirty="0" smtClean="0">
                <a:latin typeface="Unistra A" panose="02000503030000020000" pitchFamily="2" charset="0"/>
              </a:rPr>
              <a:t>. </a:t>
            </a:r>
            <a:r>
              <a:rPr lang="fr-FR" dirty="0">
                <a:latin typeface="Unistra A" panose="02000503030000020000" pitchFamily="2" charset="0"/>
              </a:rPr>
              <a:t>Si les symptômes s’aggravent avec des difficultés </a:t>
            </a:r>
            <a:r>
              <a:rPr lang="fr-FR" dirty="0" smtClean="0">
                <a:latin typeface="Unistra A" panose="02000503030000020000" pitchFamily="2" charset="0"/>
              </a:rPr>
              <a:t>respiratoires ou un malaise, </a:t>
            </a:r>
            <a:r>
              <a:rPr lang="fr-FR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composez le 15</a:t>
            </a:r>
            <a:r>
              <a:rPr lang="fr-FR" dirty="0" smtClean="0">
                <a:latin typeface="Unistra A" panose="02000503030000020000" pitchFamily="2" charset="0"/>
              </a:rPr>
              <a:t>.</a:t>
            </a:r>
          </a:p>
          <a:p>
            <a:pPr marL="457200" indent="-457200">
              <a:spcAft>
                <a:spcPts val="6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Maintenez votre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famille à l’isolement pendant 14 jours </a:t>
            </a:r>
            <a:r>
              <a:rPr lang="fr-FR" sz="2400" dirty="0">
                <a:latin typeface="Unistra A" panose="02000503030000020000" pitchFamily="2" charset="0"/>
              </a:rPr>
              <a:t>ou allez à </a:t>
            </a:r>
            <a:r>
              <a:rPr lang="fr-FR" sz="2400" dirty="0" smtClean="0">
                <a:latin typeface="Unistra A" panose="02000503030000020000" pitchFamily="2" charset="0"/>
              </a:rPr>
              <a:t>l’hôtel </a:t>
            </a:r>
            <a:r>
              <a:rPr lang="fr-FR" dirty="0" smtClean="0">
                <a:latin typeface="Unistra A" panose="02000503030000020000" pitchFamily="2" charset="0"/>
              </a:rPr>
              <a:t>(recommandations des autorités sanitaires à venir sur ce dernier point).</a:t>
            </a:r>
            <a:endParaRPr lang="fr-FR" sz="2400" dirty="0" smtClean="0">
              <a:latin typeface="Unistra A" panose="02000503030000020000" pitchFamily="2" charset="0"/>
            </a:endParaRPr>
          </a:p>
          <a:p>
            <a:pPr marL="457200" indent="-457200">
              <a:spcAft>
                <a:spcPts val="6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Informez</a:t>
            </a:r>
            <a:r>
              <a:rPr lang="fr-FR" sz="2400" dirty="0" smtClean="0">
                <a:latin typeface="Unistra A" panose="02000503030000020000" pitchFamily="2" charset="0"/>
              </a:rPr>
              <a:t> votre responsable ainsi que le </a:t>
            </a:r>
            <a:r>
              <a:rPr lang="fr-FR" sz="2400" dirty="0" smtClean="0">
                <a:latin typeface="Unistra A" panose="02000503030000020000" pitchFamily="2" charset="0"/>
                <a:hlinkClick r:id="rId3" action="ppaction://hlinksldjump"/>
              </a:rPr>
              <a:t>médecin de prévention</a:t>
            </a:r>
            <a:r>
              <a:rPr lang="fr-FR" sz="2400" dirty="0" smtClean="0">
                <a:latin typeface="Unistra A" panose="02000503030000020000" pitchFamily="2" charset="0"/>
              </a:rPr>
              <a:t>.</a:t>
            </a:r>
            <a:endParaRPr lang="fr-FR" sz="24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A l’issue de votre arrêt de travail, contactez impérativement le </a:t>
            </a:r>
            <a:r>
              <a:rPr lang="fr-FR" sz="2400" dirty="0" smtClean="0">
                <a:latin typeface="Unistra A" panose="02000503030000020000" pitchFamily="2" charset="0"/>
                <a:hlinkClick r:id="rId3" action="ppaction://hlinksldjump"/>
              </a:rPr>
              <a:t>médecin de prévention</a:t>
            </a:r>
            <a:r>
              <a:rPr lang="fr-FR" sz="2400" dirty="0" smtClean="0">
                <a:latin typeface="Unistra A" panose="02000503030000020000" pitchFamily="2" charset="0"/>
              </a:rPr>
              <a:t> pour une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visite de reprise</a:t>
            </a:r>
            <a:r>
              <a:rPr lang="fr-FR" sz="2400" dirty="0" smtClean="0">
                <a:latin typeface="Unistra A" panose="02000503030000020000" pitchFamily="2" charset="0"/>
              </a:rPr>
              <a:t>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8046721" y="576887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Unistra Symbol" panose="00000500000000000000" pitchFamily="2" charset="0"/>
              </a:rPr>
              <a:t>3 </a:t>
            </a:r>
            <a:r>
              <a:rPr lang="fr-FR" dirty="0" smtClean="0">
                <a:latin typeface="Unistra A" panose="02000503030000020000" pitchFamily="2" charset="0"/>
                <a:hlinkClick r:id="rId4" action="ppaction://hlinksldjump"/>
              </a:rPr>
              <a:t>retour</a:t>
            </a:r>
            <a:endParaRPr lang="fr-FR" dirty="0"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0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789550" y="496625"/>
            <a:ext cx="7856609" cy="652282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Unistra A" panose="02000503030000020000" pitchFamily="2" charset="0"/>
              </a:rPr>
              <a:t>Que </a:t>
            </a:r>
            <a:r>
              <a:rPr lang="fr-FR" b="1" dirty="0">
                <a:solidFill>
                  <a:srgbClr val="FF0000"/>
                </a:solidFill>
                <a:latin typeface="Unistra A" panose="02000503030000020000" pitchFamily="2" charset="0"/>
              </a:rPr>
              <a:t>faire si </a:t>
            </a:r>
            <a:r>
              <a:rPr lang="fr-FR" b="1" dirty="0" smtClean="0">
                <a:solidFill>
                  <a:srgbClr val="FF0000"/>
                </a:solidFill>
                <a:latin typeface="Unistra A" panose="02000503030000020000" pitchFamily="2" charset="0"/>
              </a:rPr>
              <a:t>j’ai été en contact avec une personne </a:t>
            </a:r>
            <a:r>
              <a:rPr lang="fr-FR" b="1" dirty="0">
                <a:solidFill>
                  <a:srgbClr val="FF0000"/>
                </a:solidFill>
                <a:latin typeface="Unistra A" panose="02000503030000020000" pitchFamily="2" charset="0"/>
              </a:rPr>
              <a:t>m</a:t>
            </a:r>
            <a:r>
              <a:rPr lang="fr-FR" b="1" dirty="0" smtClean="0">
                <a:solidFill>
                  <a:srgbClr val="FF0000"/>
                </a:solidFill>
                <a:latin typeface="Unistra A" panose="02000503030000020000" pitchFamily="2" charset="0"/>
              </a:rPr>
              <a:t>alade </a:t>
            </a:r>
            <a:r>
              <a:rPr lang="fr-FR" b="1" dirty="0">
                <a:solidFill>
                  <a:srgbClr val="FF0000"/>
                </a:solidFill>
                <a:latin typeface="Unistra A" panose="02000503030000020000" pitchFamily="2" charset="0"/>
              </a:rPr>
              <a:t>? </a:t>
            </a:r>
            <a:r>
              <a:rPr lang="fr-FR" b="1" dirty="0">
                <a:solidFill>
                  <a:srgbClr val="FF0000"/>
                </a:solidFill>
                <a:latin typeface="Unistra Symbol" panose="00000500000000000000" pitchFamily="2" charset="0"/>
              </a:rPr>
              <a:t>À Â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205437"/>
            <a:ext cx="7661708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Restez chez vous </a:t>
            </a:r>
            <a:r>
              <a:rPr lang="fr-FR" sz="2400" dirty="0" smtClean="0">
                <a:latin typeface="Unistra A" panose="02000503030000020000" pitchFamily="2" charset="0"/>
              </a:rPr>
              <a:t>pendant 15 jours, limitez vos contacts et respectez les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mesures barrières  </a:t>
            </a:r>
            <a:r>
              <a:rPr lang="fr-FR" sz="2400" dirty="0" smtClean="0">
                <a:latin typeface="Unistra A" panose="02000503030000020000" pitchFamily="2" charset="0"/>
              </a:rPr>
              <a:t>;</a:t>
            </a:r>
            <a:endParaRPr lang="fr-FR" sz="24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Surveillez votre température</a:t>
            </a:r>
            <a:r>
              <a:rPr lang="fr-FR" sz="2400" dirty="0" smtClean="0">
                <a:latin typeface="Unistra A" panose="02000503030000020000" pitchFamily="2" charset="0"/>
              </a:rPr>
              <a:t> 2 fois par jour et l'apparition de </a:t>
            </a:r>
            <a:r>
              <a:rPr lang="fr-FR" sz="2400" dirty="0" smtClean="0">
                <a:latin typeface="Unistra A" panose="02000503030000020000" pitchFamily="2" charset="0"/>
                <a:hlinkClick r:id="rId3" action="ppaction://hlinksldjump"/>
              </a:rPr>
              <a:t>symptômes</a:t>
            </a:r>
            <a:r>
              <a:rPr lang="fr-FR" sz="2400" dirty="0" smtClean="0">
                <a:latin typeface="Unistra A" panose="02000503030000020000" pitchFamily="2" charset="0"/>
              </a:rPr>
              <a:t> ;</a:t>
            </a:r>
            <a:endParaRPr lang="fr-FR" sz="24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24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Prenez contact </a:t>
            </a:r>
            <a:r>
              <a:rPr lang="fr-FR" sz="2400" dirty="0" smtClean="0">
                <a:latin typeface="Unistra A" panose="02000503030000020000" pitchFamily="2" charset="0"/>
              </a:rPr>
              <a:t>avec le </a:t>
            </a:r>
            <a:r>
              <a:rPr lang="fr-FR" sz="2400" dirty="0" smtClean="0">
                <a:latin typeface="Unistra A" panose="02000503030000020000" pitchFamily="2" charset="0"/>
                <a:hlinkClick r:id="rId4" action="ppaction://hlinksldjump"/>
              </a:rPr>
              <a:t>médecin de prévention</a:t>
            </a:r>
            <a:r>
              <a:rPr lang="fr-FR" sz="2400" dirty="0" smtClean="0">
                <a:latin typeface="Unistra A" panose="02000503030000020000" pitchFamily="2" charset="0"/>
              </a:rPr>
              <a:t> qui informera la DRH de la nécessité d’établir une Autorisation spéciale d’absence (ASA).</a:t>
            </a:r>
          </a:p>
          <a:p>
            <a:pPr>
              <a:spcAft>
                <a:spcPts val="1800"/>
              </a:spcAft>
            </a:pPr>
            <a:r>
              <a:rPr lang="fr-FR" sz="2400" dirty="0" smtClean="0">
                <a:latin typeface="Unistra A" panose="02000503030000020000" pitchFamily="2" charset="0"/>
              </a:rPr>
              <a:t>&gt; </a:t>
            </a:r>
            <a:r>
              <a:rPr lang="fr-FR" sz="2400" dirty="0" smtClean="0">
                <a:latin typeface="Unistra A" panose="02000503030000020000" pitchFamily="2" charset="0"/>
                <a:hlinkClick r:id="rId5" action="ppaction://hlinksldjump"/>
              </a:rPr>
              <a:t>Si vous tombez malade</a:t>
            </a:r>
            <a:endParaRPr lang="fr-FR" sz="2400" dirty="0" smtClean="0">
              <a:latin typeface="Unistra A" panose="02000503030000020000" pitchFamily="2" charset="0"/>
            </a:endParaRPr>
          </a:p>
          <a:p>
            <a:pPr>
              <a:spcAft>
                <a:spcPts val="1800"/>
              </a:spcAft>
            </a:pPr>
            <a:r>
              <a:rPr lang="fr-FR" sz="2400" dirty="0" smtClean="0">
                <a:latin typeface="Unistra A" panose="02000503030000020000" pitchFamily="2" charset="0"/>
              </a:rPr>
              <a:t>&gt; </a:t>
            </a:r>
            <a:r>
              <a:rPr lang="fr-FR" sz="2400" dirty="0" smtClean="0">
                <a:latin typeface="Unistra A" panose="02000503030000020000" pitchFamily="2" charset="0"/>
                <a:hlinkClick r:id="rId6" action="ppaction://hlinksldjump"/>
              </a:rPr>
              <a:t>Si vous ne tombez pas malade</a:t>
            </a:r>
            <a:endParaRPr lang="fr-FR" sz="2400" dirty="0" smtClean="0">
              <a:latin typeface="Unistra A" panose="0200050303000002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717854" y="3174229"/>
            <a:ext cx="349931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6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N</a:t>
            </a:r>
            <a:endParaRPr lang="fr-FR" sz="26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046721" y="576887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Unistra Symbol" panose="00000500000000000000" pitchFamily="2" charset="0"/>
              </a:rPr>
              <a:t>3 </a:t>
            </a:r>
            <a:r>
              <a:rPr lang="fr-FR" dirty="0" smtClean="0">
                <a:latin typeface="Unistra A" panose="02000503030000020000" pitchFamily="2" charset="0"/>
                <a:hlinkClick r:id="rId6" action="ppaction://hlinksldjump"/>
              </a:rPr>
              <a:t>retour</a:t>
            </a:r>
            <a:endParaRPr lang="fr-FR" dirty="0"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  <a:latin typeface="Unistra A" panose="02000503030000020000" pitchFamily="2" charset="0"/>
              </a:rPr>
              <a:t>Les personnes à risque de forme grave de Covid-19 </a:t>
            </a:r>
            <a:r>
              <a:rPr lang="fr-FR" b="1" dirty="0">
                <a:solidFill>
                  <a:srgbClr val="FF0000"/>
                </a:solidFill>
                <a:latin typeface="Unistra Symbol" panose="00000500000000000000" pitchFamily="2" charset="0"/>
              </a:rPr>
              <a:t>À Â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 smtClean="0"/>
              <a:t>déconfinement</a:t>
            </a:r>
            <a:r>
              <a:rPr lang="fr-FR" dirty="0" smtClean="0"/>
              <a:t> progressif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09860" y="1503729"/>
            <a:ext cx="7352389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Les personnes âgées de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plus de 65 ans </a:t>
            </a:r>
            <a:r>
              <a:rPr lang="fr-FR" sz="2400" dirty="0">
                <a:latin typeface="Unistra A" panose="02000503030000020000" pitchFamily="2" charset="0"/>
              </a:rPr>
              <a:t>;</a:t>
            </a:r>
          </a:p>
          <a:p>
            <a:pPr marL="342900" indent="-342900">
              <a:spcAft>
                <a:spcPts val="18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Les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femmes enceintes </a:t>
            </a:r>
            <a:r>
              <a:rPr lang="fr-FR" sz="2400" dirty="0" smtClean="0">
                <a:latin typeface="Unistra A" panose="02000503030000020000" pitchFamily="2" charset="0"/>
              </a:rPr>
              <a:t>;</a:t>
            </a:r>
          </a:p>
          <a:p>
            <a:pPr marL="342900" indent="-342900">
              <a:spcAft>
                <a:spcPts val="18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Les personnes présentant des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pathologies chroniques</a:t>
            </a:r>
            <a:r>
              <a:rPr lang="fr-FR" sz="2400" dirty="0" smtClean="0">
                <a:latin typeface="Unistra A" panose="02000503030000020000" pitchFamily="2" charset="0"/>
              </a:rPr>
              <a:t> cardiaques, respiratoires, métaboliques (asthme ou diabète mal équilibrés, hypertension artérielle compliquée…) ;</a:t>
            </a:r>
          </a:p>
          <a:p>
            <a:pPr marL="342900" indent="-342900">
              <a:spcAft>
                <a:spcPts val="18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La prise de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traitements immunosuppresseurs </a:t>
            </a:r>
            <a:r>
              <a:rPr lang="fr-FR" sz="2400" dirty="0" smtClean="0">
                <a:latin typeface="Unistra A" panose="02000503030000020000" pitchFamily="2" charset="0"/>
              </a:rPr>
              <a:t>;</a:t>
            </a:r>
          </a:p>
          <a:p>
            <a:pPr marL="342900" indent="-342900">
              <a:spcAft>
                <a:spcPts val="18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Les personnes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obèses </a:t>
            </a:r>
            <a:r>
              <a:rPr lang="fr-FR" sz="2400" dirty="0" smtClean="0">
                <a:latin typeface="Unistra A" panose="02000503030000020000" pitchFamily="2" charset="0"/>
              </a:rPr>
              <a:t>;</a:t>
            </a:r>
          </a:p>
          <a:p>
            <a:pPr marL="342900" indent="-342900">
              <a:spcAft>
                <a:spcPts val="18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etc.</a:t>
            </a:r>
            <a:endParaRPr lang="fr-FR" sz="2400" dirty="0">
              <a:latin typeface="Unistra A" panose="0200050303000002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17800" y="-111954"/>
            <a:ext cx="34993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]</a:t>
            </a:r>
            <a:endParaRPr lang="de-DE" sz="24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19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6017800" y="-111954"/>
            <a:ext cx="34993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]</a:t>
            </a:r>
            <a:endParaRPr lang="de-DE" sz="24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789550" y="496625"/>
            <a:ext cx="7907409" cy="610376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Unistra A" panose="02000503030000020000" pitchFamily="2" charset="0"/>
              </a:rPr>
              <a:t>Que faire si je suis à risque ou vis avec une personne à risque ? </a:t>
            </a:r>
            <a:r>
              <a:rPr lang="fr-FR" b="1" dirty="0" smtClean="0">
                <a:solidFill>
                  <a:srgbClr val="FF0000"/>
                </a:solidFill>
                <a:latin typeface="Unistra Symbol" panose="00000500000000000000" pitchFamily="2" charset="0"/>
              </a:rPr>
              <a:t>À </a:t>
            </a:r>
            <a:r>
              <a:rPr lang="fr-FR" b="1" dirty="0">
                <a:solidFill>
                  <a:srgbClr val="FF0000"/>
                </a:solidFill>
                <a:latin typeface="Unistra Symbol" panose="00000500000000000000" pitchFamily="2" charset="0"/>
              </a:rPr>
              <a:t>Â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 smtClean="0"/>
              <a:t>déconfinement</a:t>
            </a:r>
            <a:r>
              <a:rPr lang="fr-FR" dirty="0" smtClean="0"/>
              <a:t> progressif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611837"/>
            <a:ext cx="7661708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Si vous êtes vous-même à risque, contactez </a:t>
            </a:r>
            <a:r>
              <a:rPr lang="fr-FR" sz="2400" dirty="0" smtClean="0">
                <a:latin typeface="Unistra A" panose="02000503030000020000" pitchFamily="2" charset="0"/>
                <a:hlinkClick r:id="rId3" action="ppaction://hlinksldjump"/>
              </a:rPr>
              <a:t>le </a:t>
            </a:r>
            <a:r>
              <a:rPr lang="fr-FR" sz="2400" dirty="0">
                <a:latin typeface="Unistra A" panose="02000503030000020000" pitchFamily="2" charset="0"/>
                <a:hlinkClick r:id="rId3" action="ppaction://hlinksldjump"/>
              </a:rPr>
              <a:t>médecin de prévention</a:t>
            </a:r>
            <a:r>
              <a:rPr lang="fr-FR" sz="2400" dirty="0">
                <a:latin typeface="Unistra A" panose="02000503030000020000" pitchFamily="2" charset="0"/>
              </a:rPr>
              <a:t> pour une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téléconsultation</a:t>
            </a:r>
            <a:r>
              <a:rPr lang="fr-FR" sz="2400" dirty="0" smtClean="0">
                <a:latin typeface="Unistra A" panose="02000503030000020000" pitchFamily="2" charset="0"/>
              </a:rPr>
              <a:t>. Le médecin décidera </a:t>
            </a:r>
            <a:r>
              <a:rPr lang="fr-FR" sz="2400" dirty="0">
                <a:latin typeface="Unistra A" panose="02000503030000020000" pitchFamily="2" charset="0"/>
              </a:rPr>
              <a:t>si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votre présence sur site est contre-indiquée ou non</a:t>
            </a:r>
            <a:r>
              <a:rPr lang="fr-FR" sz="2400" dirty="0" smtClean="0">
                <a:latin typeface="Unistra A" panose="02000503030000020000" pitchFamily="2" charset="0"/>
              </a:rPr>
              <a:t>. Si vous ne pouvez pas retourner sur site et que votre poste ne permet pas le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télétravail</a:t>
            </a:r>
            <a:r>
              <a:rPr lang="fr-FR" sz="2400" dirty="0" smtClean="0">
                <a:latin typeface="Unistra A" panose="02000503030000020000" pitchFamily="2" charset="0"/>
              </a:rPr>
              <a:t> (à définir avec votre responsable), vous </a:t>
            </a:r>
            <a:r>
              <a:rPr lang="fr-FR" sz="2400" dirty="0">
                <a:latin typeface="Unistra A" panose="02000503030000020000" pitchFamily="2" charset="0"/>
              </a:rPr>
              <a:t>relevez </a:t>
            </a:r>
            <a:r>
              <a:rPr lang="fr-FR" sz="2400" dirty="0" smtClean="0">
                <a:latin typeface="Unistra A" panose="02000503030000020000" pitchFamily="2" charset="0"/>
              </a:rPr>
              <a:t>d’une Autorisation spéciale d’absence (ASA). Votre responsable devra alors prendre contact avec la DRH pour la faire établir.</a:t>
            </a:r>
          </a:p>
          <a:p>
            <a:pPr marL="342900" indent="-3429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Si vous </a:t>
            </a:r>
            <a:r>
              <a:rPr lang="fr-FR" sz="2400" dirty="0">
                <a:latin typeface="Unistra A" panose="02000503030000020000" pitchFamily="2" charset="0"/>
              </a:rPr>
              <a:t>vivez avec une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personne à risque </a:t>
            </a:r>
            <a:r>
              <a:rPr lang="fr-FR" sz="2400" dirty="0" smtClean="0">
                <a:latin typeface="Unistra A" panose="02000503030000020000" pitchFamily="2" charset="0"/>
              </a:rPr>
              <a:t>: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contactez votre médecin traitant</a:t>
            </a:r>
            <a:r>
              <a:rPr lang="fr-FR" sz="2400" dirty="0" smtClean="0">
                <a:latin typeface="Unistra A" panose="02000503030000020000" pitchFamily="2" charset="0"/>
              </a:rPr>
              <a:t> qui peut établir un arrêt de travail ou, à défaut, vous fournir un certificat médical.</a:t>
            </a:r>
            <a:endParaRPr lang="fr-FR" sz="2400" b="1" dirty="0" smtClean="0">
              <a:solidFill>
                <a:srgbClr val="1B4D60"/>
              </a:solidFill>
              <a:latin typeface="Unistra A" panose="0200050303000002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046721" y="576887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Unistra Symbol" panose="00000500000000000000" pitchFamily="2" charset="0"/>
              </a:rPr>
              <a:t>3 </a:t>
            </a:r>
            <a:r>
              <a:rPr lang="fr-FR" dirty="0" smtClean="0">
                <a:latin typeface="Unistra A" panose="02000503030000020000" pitchFamily="2" charset="0"/>
                <a:hlinkClick r:id="rId4" action="ppaction://hlinksldjump"/>
              </a:rPr>
              <a:t>retour</a:t>
            </a:r>
            <a:endParaRPr lang="fr-FR" dirty="0"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36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789550" y="557887"/>
            <a:ext cx="7372698" cy="652282"/>
          </a:xfrm>
        </p:spPr>
        <p:txBody>
          <a:bodyPr/>
          <a:lstStyle/>
          <a:p>
            <a:r>
              <a:rPr lang="fr-FR" b="1" dirty="0" smtClean="0">
                <a:solidFill>
                  <a:srgbClr val="92D050"/>
                </a:solidFill>
              </a:rPr>
              <a:t>Garde d’enfant(s)  </a:t>
            </a:r>
            <a:r>
              <a:rPr lang="fr-FR" b="1" dirty="0">
                <a:solidFill>
                  <a:srgbClr val="92D050"/>
                </a:solidFill>
                <a:latin typeface="Unistra Symbol" panose="00000500000000000000" pitchFamily="2" charset="0"/>
              </a:rPr>
              <a:t>' </a:t>
            </a:r>
            <a:r>
              <a:rPr lang="fr-FR" b="1" dirty="0" smtClean="0">
                <a:solidFill>
                  <a:srgbClr val="92D050"/>
                </a:solidFill>
                <a:latin typeface="Unistra Symbol" panose="00000500000000000000" pitchFamily="2" charset="0"/>
              </a:rPr>
              <a:t>( ª</a:t>
            </a:r>
            <a:endParaRPr lang="fr-FR" b="1" dirty="0">
              <a:solidFill>
                <a:srgbClr val="92D050"/>
              </a:solidFill>
              <a:latin typeface="Unistra Symbol" panose="00000500000000000000" pitchFamily="2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 smtClean="0"/>
              <a:t>déconfinement</a:t>
            </a:r>
            <a:r>
              <a:rPr lang="fr-FR" dirty="0" smtClean="0"/>
              <a:t> progressif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436311"/>
            <a:ext cx="76617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2400" dirty="0" smtClean="0">
                <a:latin typeface="Unistra A" panose="02000503030000020000" pitchFamily="2" charset="0"/>
              </a:rPr>
              <a:t>Si vous n’avez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pas de solution de garde </a:t>
            </a:r>
            <a:r>
              <a:rPr lang="fr-FR" sz="2400" dirty="0" smtClean="0">
                <a:latin typeface="Unistra A" panose="02000503030000020000" pitchFamily="2" charset="0"/>
              </a:rPr>
              <a:t>pour vos enfants, vous relevez d’une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A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utorisation spéciale d’absence (ASA)</a:t>
            </a:r>
            <a:r>
              <a:rPr lang="fr-FR" sz="2400" dirty="0" smtClean="0">
                <a:latin typeface="Unistra A" panose="02000503030000020000" pitchFamily="2" charset="0"/>
              </a:rPr>
              <a:t>.</a:t>
            </a:r>
          </a:p>
          <a:p>
            <a:r>
              <a:rPr lang="fr-FR" sz="2400" dirty="0" smtClean="0">
                <a:latin typeface="Unistra A" panose="02000503030000020000" pitchFamily="2" charset="0"/>
              </a:rPr>
              <a:t>Ernest </a:t>
            </a:r>
            <a:r>
              <a:rPr lang="fr-FR" sz="2400" dirty="0">
                <a:latin typeface="Unistra A" panose="02000503030000020000" pitchFamily="2" charset="0"/>
              </a:rPr>
              <a:t>&gt; Informations coronavirus </a:t>
            </a:r>
            <a:r>
              <a:rPr lang="fr-FR" sz="2400" dirty="0" smtClean="0">
                <a:latin typeface="Unistra A" panose="02000503030000020000" pitchFamily="2" charset="0"/>
              </a:rPr>
              <a:t>&gt; </a:t>
            </a:r>
            <a:r>
              <a:rPr lang="fr-FR" sz="2400" dirty="0" smtClean="0">
                <a:latin typeface="Unistra A" panose="02000503030000020000" pitchFamily="2" charset="0"/>
                <a:hlinkClick r:id="rId3"/>
              </a:rPr>
              <a:t>Autorisation spéciale d’absence</a:t>
            </a:r>
            <a:endParaRPr lang="fr-FR" sz="2400" dirty="0">
              <a:latin typeface="Unistra A" panose="02000503030000020000" pitchFamily="2" charset="0"/>
            </a:endParaRPr>
          </a:p>
          <a:p>
            <a:endParaRPr lang="fr-FR" sz="2400" dirty="0" smtClean="0">
              <a:latin typeface="Unistra A" panose="02000503030000020000" pitchFamily="2" charset="0"/>
            </a:endParaRPr>
          </a:p>
          <a:p>
            <a:endParaRPr lang="fr-FR" sz="2000" dirty="0" smtClean="0">
              <a:solidFill>
                <a:srgbClr val="FF0000"/>
              </a:solidFill>
              <a:latin typeface="Unistra A" panose="0200050303000002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046721" y="576887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Unistra Symbol" panose="00000500000000000000" pitchFamily="2" charset="0"/>
              </a:rPr>
              <a:t>3 </a:t>
            </a:r>
            <a:r>
              <a:rPr lang="fr-FR" dirty="0" smtClean="0">
                <a:latin typeface="Unistra A" panose="02000503030000020000" pitchFamily="2" charset="0"/>
                <a:hlinkClick r:id="rId4" action="ppaction://hlinksldjump"/>
              </a:rPr>
              <a:t>retour</a:t>
            </a:r>
            <a:endParaRPr lang="fr-FR" dirty="0">
              <a:latin typeface="Unistra A" panose="0200050303000002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80600" y="2635811"/>
            <a:ext cx="34993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%</a:t>
            </a:r>
            <a:endParaRPr lang="de-DE" sz="24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45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B4D60"/>
                </a:solidFill>
              </a:rPr>
              <a:t>Contact médecin de prévention </a:t>
            </a:r>
            <a:r>
              <a:rPr lang="fr-FR" b="1" dirty="0" smtClean="0">
                <a:solidFill>
                  <a:srgbClr val="1B4D60"/>
                </a:solidFill>
                <a:latin typeface="Unistra Symbol" panose="00000500000000000000" pitchFamily="2" charset="0"/>
              </a:rPr>
              <a:t>À Á Â</a:t>
            </a:r>
            <a:endParaRPr lang="fr-FR" b="1" dirty="0">
              <a:solidFill>
                <a:srgbClr val="1B4D60"/>
              </a:solidFill>
              <a:latin typeface="Unistra Symbol" panose="00000500000000000000" pitchFamily="2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 smtClean="0"/>
              <a:t>déconfinement</a:t>
            </a:r>
            <a:r>
              <a:rPr lang="fr-FR" dirty="0" smtClean="0"/>
              <a:t> progressif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705817"/>
            <a:ext cx="766170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fr-FR" sz="2400" dirty="0" smtClean="0">
                <a:latin typeface="Unistra A" panose="02000503030000020000" pitchFamily="2" charset="0"/>
              </a:rPr>
              <a:t>Une seule adresse pour contacter le Service de santé au travail et prendre rendez-vous avec le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médecin de prévention</a:t>
            </a:r>
            <a:r>
              <a:rPr lang="fr-FR" sz="2400" dirty="0" smtClean="0">
                <a:latin typeface="Unistra A" panose="02000503030000020000" pitchFamily="2" charset="0"/>
              </a:rPr>
              <a:t> : </a:t>
            </a:r>
            <a:r>
              <a:rPr lang="fr-FR" sz="2400" dirty="0" smtClean="0">
                <a:latin typeface="Unistra A" panose="02000503030000020000" pitchFamily="2" charset="0"/>
                <a:hlinkClick r:id="rId3"/>
              </a:rPr>
              <a:t>service.medical@unistra.fr</a:t>
            </a:r>
            <a:endParaRPr lang="fr-FR" sz="2400" dirty="0" smtClean="0">
              <a:latin typeface="Unistra A" panose="02000503030000020000" pitchFamily="2" charset="0"/>
            </a:endParaRPr>
          </a:p>
          <a:p>
            <a:r>
              <a:rPr lang="fr-FR" sz="2400" dirty="0" smtClean="0">
                <a:latin typeface="Unistra A" panose="02000503030000020000" pitchFamily="2" charset="0"/>
              </a:rPr>
              <a:t>Ou par téléphone au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03.68.85.15.03</a:t>
            </a:r>
            <a:r>
              <a:rPr lang="fr-FR" sz="2400" dirty="0" smtClean="0">
                <a:latin typeface="Unistra A" panose="02000503030000020000" pitchFamily="2" charset="0"/>
              </a:rPr>
              <a:t> </a:t>
            </a:r>
            <a:r>
              <a:rPr lang="fr-FR" sz="2400" dirty="0">
                <a:latin typeface="Unistra A" panose="02000503030000020000" pitchFamily="2" charset="0"/>
              </a:rPr>
              <a:t>ou </a:t>
            </a:r>
            <a:r>
              <a:rPr lang="fr-FR" sz="2400" b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03.68.85.85.45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046721" y="576887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Unistra Symbol" panose="00000500000000000000" pitchFamily="2" charset="0"/>
              </a:rPr>
              <a:t>3 </a:t>
            </a:r>
            <a:r>
              <a:rPr lang="fr-FR" dirty="0" smtClean="0">
                <a:latin typeface="Unistra A" panose="02000503030000020000" pitchFamily="2" charset="0"/>
                <a:hlinkClick r:id="rId4" action="ppaction://hlinksldjump"/>
              </a:rPr>
              <a:t>retour</a:t>
            </a:r>
            <a:endParaRPr lang="fr-FR" dirty="0">
              <a:latin typeface="Unistra A" panose="0200050303000002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62239" y="3258560"/>
            <a:ext cx="79217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°¯Q</a:t>
            </a:r>
            <a:endParaRPr lang="de-DE" sz="20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08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B4D60"/>
                </a:solidFill>
              </a:rPr>
              <a:t>Contact psychologue du travail </a:t>
            </a:r>
            <a:r>
              <a:rPr lang="fr-FR" b="1" dirty="0" smtClean="0">
                <a:solidFill>
                  <a:srgbClr val="1B4D60"/>
                </a:solidFill>
                <a:latin typeface="Unistra Symbol" panose="00000500000000000000" pitchFamily="2" charset="0"/>
              </a:rPr>
              <a:t>À Á Â</a:t>
            </a:r>
            <a:endParaRPr lang="fr-FR" b="1" dirty="0">
              <a:solidFill>
                <a:srgbClr val="1B4D60"/>
              </a:solidFill>
              <a:latin typeface="Unistra Symbol" panose="00000500000000000000" pitchFamily="2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 smtClean="0"/>
              <a:t>déconfinement</a:t>
            </a:r>
            <a:r>
              <a:rPr lang="fr-FR" dirty="0" smtClean="0"/>
              <a:t> progressif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727083"/>
            <a:ext cx="76617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Unistra A" panose="02000503030000020000" pitchFamily="2" charset="0"/>
              </a:rPr>
              <a:t>La psychologue du travail,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Charlotte Petit</a:t>
            </a:r>
            <a:r>
              <a:rPr lang="fr-FR" sz="2400" dirty="0" smtClean="0">
                <a:latin typeface="Unistra A" panose="02000503030000020000" pitchFamily="2" charset="0"/>
              </a:rPr>
              <a:t>, vous répond par mail avant de fixer un rendez-vous : </a:t>
            </a:r>
            <a:r>
              <a:rPr lang="fr-FR" sz="2400" dirty="0" smtClean="0">
                <a:latin typeface="Unistra A" panose="02000503030000020000" pitchFamily="2" charset="0"/>
                <a:hlinkClick r:id="rId3"/>
              </a:rPr>
              <a:t>charlotte.petit@unistra.fr</a:t>
            </a:r>
            <a:endParaRPr lang="fr-FR" sz="2400" dirty="0" smtClean="0">
              <a:latin typeface="Unistra A" panose="0200050303000002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046721" y="5768874"/>
            <a:ext cx="89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Unistra Symbol" panose="00000500000000000000" pitchFamily="2" charset="0"/>
              </a:rPr>
              <a:t>3 </a:t>
            </a:r>
            <a:r>
              <a:rPr lang="fr-FR" dirty="0" smtClean="0">
                <a:latin typeface="Unistra A" panose="02000503030000020000" pitchFamily="2" charset="0"/>
                <a:hlinkClick r:id="rId4" action="ppaction://hlinksldjump"/>
              </a:rPr>
              <a:t>retour</a:t>
            </a:r>
            <a:endParaRPr lang="fr-FR" dirty="0">
              <a:latin typeface="Unistra A" panose="0200050303000002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5200" y="2821680"/>
            <a:ext cx="79217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°¯Q</a:t>
            </a:r>
            <a:endParaRPr lang="de-DE" sz="20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01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Après le 11 mai 2020 | reprise d’activité </a:t>
            </a:r>
            <a:r>
              <a:rPr lang="fr-FR" b="1" dirty="0" smtClean="0">
                <a:solidFill>
                  <a:srgbClr val="006666"/>
                </a:solidFill>
              </a:rPr>
              <a:t> </a:t>
            </a:r>
            <a:r>
              <a:rPr lang="en-US" dirty="0" smtClean="0">
                <a:solidFill>
                  <a:srgbClr val="006666"/>
                </a:solidFill>
                <a:latin typeface="Unistra Symbol" panose="00000500000000000000" pitchFamily="2" charset="0"/>
              </a:rPr>
              <a:t>J</a:t>
            </a:r>
            <a:r>
              <a:rPr lang="en-US" dirty="0" smtClean="0">
                <a:solidFill>
                  <a:srgbClr val="006666"/>
                </a:solidFill>
              </a:rPr>
              <a:t>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endParaRPr lang="fr-FR" b="1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Préambule (2/2)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626680"/>
            <a:ext cx="76617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3600" dirty="0" smtClean="0">
                <a:latin typeface="Unistra A" panose="02000503030000020000" pitchFamily="2" charset="0"/>
              </a:rPr>
              <a:t>Pour bénéficier de tous les contenus </a:t>
            </a:r>
            <a:r>
              <a:rPr lang="fr-FR" sz="36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dynamiques</a:t>
            </a:r>
            <a:r>
              <a:rPr lang="fr-FR" sz="3600" dirty="0" smtClean="0">
                <a:latin typeface="Unistra A" panose="02000503030000020000" pitchFamily="2" charset="0"/>
              </a:rPr>
              <a:t> de ce support, nous vous invitons à le visionner en </a:t>
            </a:r>
            <a:r>
              <a:rPr lang="fr-FR" sz="36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version diaporama </a:t>
            </a:r>
            <a:r>
              <a:rPr lang="fr-FR" sz="3600" dirty="0" smtClean="0">
                <a:latin typeface="Unistra A" panose="02000503030000020000" pitchFamily="2" charset="0"/>
              </a:rPr>
              <a:t>(diaporama &gt; à partir du début).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616043" y="3866594"/>
            <a:ext cx="754620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0" dirty="0">
                <a:solidFill>
                  <a:srgbClr val="96CCE2"/>
                </a:solidFill>
                <a:latin typeface="Unistra Symbol" panose="00000500000000000000" pitchFamily="2" charset="0"/>
              </a:rPr>
              <a:t>N 8 8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4583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6666"/>
                </a:solidFill>
              </a:rPr>
              <a:t>A quelles conditions vais-je retourner travailler sur site ?</a:t>
            </a:r>
            <a:endParaRPr lang="fr-FR" b="1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 smtClean="0"/>
              <a:t>déconfinement</a:t>
            </a:r>
            <a:r>
              <a:rPr lang="fr-FR" dirty="0" smtClean="0"/>
              <a:t> progressif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1161049" y="1147287"/>
            <a:ext cx="766170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2400" dirty="0" smtClean="0">
                <a:latin typeface="Unistra A" panose="02000503030000020000" pitchFamily="2" charset="0"/>
              </a:rPr>
              <a:t>Votre activité n’est pas, ou pas totalement, « </a:t>
            </a:r>
            <a:r>
              <a:rPr lang="fr-FR" sz="2400" dirty="0" err="1" smtClean="0">
                <a:latin typeface="Unistra A" panose="02000503030000020000" pitchFamily="2" charset="0"/>
              </a:rPr>
              <a:t>télétravaillable</a:t>
            </a:r>
            <a:r>
              <a:rPr lang="fr-FR" sz="2400" dirty="0" smtClean="0">
                <a:latin typeface="Unistra A" panose="02000503030000020000" pitchFamily="2" charset="0"/>
              </a:rPr>
              <a:t> »</a:t>
            </a:r>
            <a:br>
              <a:rPr lang="fr-FR" sz="2400" dirty="0" smtClean="0">
                <a:latin typeface="Unistra A" panose="02000503030000020000" pitchFamily="2" charset="0"/>
              </a:rPr>
            </a:br>
            <a:r>
              <a:rPr lang="fr-FR" sz="2400" i="1" dirty="0" smtClean="0">
                <a:solidFill>
                  <a:srgbClr val="1B4D60"/>
                </a:solidFill>
                <a:latin typeface="Unistra A" panose="02000503030000020000" pitchFamily="2" charset="0"/>
              </a:rPr>
              <a:t>&gt; </a:t>
            </a:r>
            <a:r>
              <a:rPr lang="fr-FR" sz="2400" i="1" dirty="0" smtClean="0">
                <a:solidFill>
                  <a:srgbClr val="1B4D60"/>
                </a:solidFill>
                <a:latin typeface="Unistra A" panose="02000503030000020000" pitchFamily="2" charset="0"/>
                <a:hlinkClick r:id="rId3" action="ppaction://hlinksldjump"/>
              </a:rPr>
              <a:t>Dans le cas contraire, le télétravail reste à privilégier</a:t>
            </a:r>
            <a:endParaRPr lang="fr-FR" sz="2400" i="1" dirty="0" smtClean="0">
              <a:solidFill>
                <a:srgbClr val="1B4D60"/>
              </a:solidFill>
              <a:latin typeface="Unistra A" panose="02000503030000020000" pitchFamily="2" charset="0"/>
            </a:endParaRPr>
          </a:p>
          <a:p>
            <a:pPr>
              <a:spcAft>
                <a:spcPts val="1200"/>
              </a:spcAft>
            </a:pPr>
            <a:r>
              <a:rPr lang="fr-FR" sz="2400" dirty="0" smtClean="0">
                <a:latin typeface="Unistra A" panose="02000503030000020000" pitchFamily="2" charset="0"/>
              </a:rPr>
              <a:t>Vous </a:t>
            </a:r>
            <a:r>
              <a:rPr lang="fr-FR" sz="2400" dirty="0">
                <a:latin typeface="Unistra A" panose="02000503030000020000" pitchFamily="2" charset="0"/>
              </a:rPr>
              <a:t>n’êtes pas </a:t>
            </a:r>
            <a:r>
              <a:rPr lang="fr-FR" sz="2400" dirty="0" smtClean="0">
                <a:latin typeface="Unistra A" panose="02000503030000020000" pitchFamily="2" charset="0"/>
              </a:rPr>
              <a:t>malade </a:t>
            </a:r>
            <a:br>
              <a:rPr lang="fr-FR" sz="2400" dirty="0" smtClean="0">
                <a:latin typeface="Unistra A" panose="02000503030000020000" pitchFamily="2" charset="0"/>
              </a:rPr>
            </a:br>
            <a:r>
              <a:rPr lang="fr-FR" sz="2400" i="1" dirty="0" smtClean="0">
                <a:latin typeface="Unistra A" panose="02000503030000020000" pitchFamily="2" charset="0"/>
              </a:rPr>
              <a:t>&gt; </a:t>
            </a:r>
            <a:r>
              <a:rPr lang="fr-FR" sz="2400" i="1" dirty="0" smtClean="0">
                <a:latin typeface="Unistra A" panose="02000503030000020000" pitchFamily="2" charset="0"/>
                <a:hlinkClick r:id="rId4" action="ppaction://hlinksldjump"/>
              </a:rPr>
              <a:t>Si vous êtes malade ou avez été malade dans les 21 derniers jours </a:t>
            </a:r>
            <a:endParaRPr lang="fr-FR" sz="2400" i="1" dirty="0" smtClean="0">
              <a:latin typeface="Unistra A" panose="02000503030000020000" pitchFamily="2" charset="0"/>
            </a:endParaRPr>
          </a:p>
          <a:p>
            <a:pPr>
              <a:spcAft>
                <a:spcPts val="1200"/>
              </a:spcAft>
            </a:pPr>
            <a:r>
              <a:rPr lang="fr-FR" sz="2400" dirty="0" smtClean="0">
                <a:latin typeface="Unistra A" panose="02000503030000020000" pitchFamily="2" charset="0"/>
              </a:rPr>
              <a:t>Vous </a:t>
            </a:r>
            <a:r>
              <a:rPr lang="fr-FR" sz="2400" dirty="0">
                <a:latin typeface="Unistra A" panose="02000503030000020000" pitchFamily="2" charset="0"/>
              </a:rPr>
              <a:t>n’avez pas été en contact avec une personne malade dans les 15 derniers </a:t>
            </a:r>
            <a:r>
              <a:rPr lang="fr-FR" sz="2400" dirty="0" smtClean="0">
                <a:latin typeface="Unistra A" panose="02000503030000020000" pitchFamily="2" charset="0"/>
              </a:rPr>
              <a:t>jours </a:t>
            </a:r>
            <a:br>
              <a:rPr lang="fr-FR" sz="2400" dirty="0" smtClean="0">
                <a:latin typeface="Unistra A" panose="02000503030000020000" pitchFamily="2" charset="0"/>
              </a:rPr>
            </a:br>
            <a:r>
              <a:rPr lang="fr-FR" sz="2400" i="1" dirty="0" smtClean="0">
                <a:latin typeface="Unistra A" panose="02000503030000020000" pitchFamily="2" charset="0"/>
              </a:rPr>
              <a:t>&gt; </a:t>
            </a:r>
            <a:r>
              <a:rPr lang="fr-FR" sz="2400" i="1" dirty="0" smtClean="0">
                <a:latin typeface="Unistra A" panose="02000503030000020000" pitchFamily="2" charset="0"/>
                <a:hlinkClick r:id="rId5" action="ppaction://hlinksldjump"/>
              </a:rPr>
              <a:t>Si vous avez été en contact avec une personne malade</a:t>
            </a:r>
            <a:endParaRPr lang="fr-FR" sz="2400" i="1" dirty="0" smtClean="0">
              <a:latin typeface="Unistra A" panose="02000503030000020000" pitchFamily="2" charset="0"/>
            </a:endParaRPr>
          </a:p>
          <a:p>
            <a:r>
              <a:rPr lang="fr-FR" sz="2400" dirty="0" smtClean="0">
                <a:latin typeface="Unistra A" panose="02000503030000020000" pitchFamily="2" charset="0"/>
              </a:rPr>
              <a:t>Vous </a:t>
            </a:r>
            <a:r>
              <a:rPr lang="fr-FR" sz="2400" dirty="0">
                <a:latin typeface="Unistra A" panose="02000503030000020000" pitchFamily="2" charset="0"/>
              </a:rPr>
              <a:t>ne faites pas partie des personnes à </a:t>
            </a:r>
            <a:r>
              <a:rPr lang="fr-FR" sz="2400" dirty="0" smtClean="0">
                <a:latin typeface="Unistra A" panose="02000503030000020000" pitchFamily="2" charset="0"/>
              </a:rPr>
              <a:t>risque </a:t>
            </a:r>
            <a:br>
              <a:rPr lang="fr-FR" sz="2400" dirty="0" smtClean="0">
                <a:latin typeface="Unistra A" panose="02000503030000020000" pitchFamily="2" charset="0"/>
              </a:rPr>
            </a:br>
            <a:r>
              <a:rPr lang="fr-FR" sz="2400" i="1" dirty="0" smtClean="0">
                <a:latin typeface="Unistra A" panose="02000503030000020000" pitchFamily="2" charset="0"/>
              </a:rPr>
              <a:t>&gt; </a:t>
            </a:r>
            <a:r>
              <a:rPr lang="fr-FR" sz="2400" i="1" dirty="0" smtClean="0">
                <a:latin typeface="Unistra A" panose="02000503030000020000" pitchFamily="2" charset="0"/>
                <a:hlinkClick r:id="rId6" action="ppaction://hlinksldjump"/>
              </a:rPr>
              <a:t>Si vous faites partie des personnes à risque</a:t>
            </a:r>
            <a:endParaRPr lang="fr-FR" sz="2400" i="1" dirty="0">
              <a:latin typeface="Unistra A" panose="02000503030000020000" pitchFamily="2" charset="0"/>
            </a:endParaRPr>
          </a:p>
          <a:p>
            <a:pPr>
              <a:spcAft>
                <a:spcPts val="1200"/>
              </a:spcAft>
            </a:pPr>
            <a:r>
              <a:rPr lang="fr-FR" sz="2400" i="1" dirty="0" smtClean="0">
                <a:latin typeface="Unistra A" panose="02000503030000020000" pitchFamily="2" charset="0"/>
              </a:rPr>
              <a:t>&gt; </a:t>
            </a:r>
            <a:r>
              <a:rPr lang="fr-FR" sz="2400" i="1" dirty="0" smtClean="0">
                <a:latin typeface="Unistra A" panose="02000503030000020000" pitchFamily="2" charset="0"/>
                <a:hlinkClick r:id="rId7" action="ppaction://hlinksldjump"/>
              </a:rPr>
              <a:t>Si un membre de votre foyer est une personne à risque</a:t>
            </a:r>
            <a:endParaRPr lang="fr-FR" sz="2400" i="1" dirty="0" smtClean="0">
              <a:latin typeface="Unistra A" panose="02000503030000020000" pitchFamily="2" charset="0"/>
            </a:endParaRPr>
          </a:p>
          <a:p>
            <a:pPr>
              <a:spcAft>
                <a:spcPts val="600"/>
              </a:spcAft>
            </a:pPr>
            <a:r>
              <a:rPr lang="fr-FR" sz="2400" dirty="0" smtClean="0">
                <a:latin typeface="Unistra A" panose="02000503030000020000" pitchFamily="2" charset="0"/>
              </a:rPr>
              <a:t>Vous </a:t>
            </a:r>
            <a:r>
              <a:rPr lang="fr-FR" sz="2400" dirty="0">
                <a:latin typeface="Unistra A" panose="02000503030000020000" pitchFamily="2" charset="0"/>
              </a:rPr>
              <a:t>n’avez pas d’obligation de garde </a:t>
            </a:r>
            <a:r>
              <a:rPr lang="fr-FR" sz="2400" dirty="0" smtClean="0">
                <a:latin typeface="Unistra A" panose="02000503030000020000" pitchFamily="2" charset="0"/>
              </a:rPr>
              <a:t>d’enfant </a:t>
            </a:r>
            <a:br>
              <a:rPr lang="fr-FR" sz="2400" dirty="0" smtClean="0">
                <a:latin typeface="Unistra A" panose="02000503030000020000" pitchFamily="2" charset="0"/>
              </a:rPr>
            </a:br>
            <a:r>
              <a:rPr lang="fr-FR" sz="2400" i="1" dirty="0" smtClean="0">
                <a:latin typeface="Unistra A" panose="02000503030000020000" pitchFamily="2" charset="0"/>
              </a:rPr>
              <a:t>&gt; </a:t>
            </a:r>
            <a:r>
              <a:rPr lang="fr-FR" sz="2400" i="1" dirty="0" smtClean="0">
                <a:latin typeface="Unistra A" panose="02000503030000020000" pitchFamily="2" charset="0"/>
                <a:hlinkClick r:id="rId8" action="ppaction://hlinksldjump"/>
              </a:rPr>
              <a:t>Si vous devez garder votre (vos) enfant(s)</a:t>
            </a:r>
            <a:endParaRPr lang="fr-FR" sz="2400" i="1" dirty="0">
              <a:latin typeface="Unistra A" panose="02000503030000020000" pitchFamily="2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04220" y="983259"/>
            <a:ext cx="703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1B4D60"/>
                </a:solidFill>
                <a:latin typeface="Unistra Symbol" panose="00000500000000000000" pitchFamily="2" charset="0"/>
              </a:rPr>
              <a:t>»</a:t>
            </a:r>
            <a:endParaRPr lang="fr-FR" sz="5400" dirty="0">
              <a:solidFill>
                <a:srgbClr val="1B4D60"/>
              </a:solidFill>
              <a:latin typeface="Unistra Symbol" panose="00000500000000000000" pitchFamily="2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4220" y="1853403"/>
            <a:ext cx="703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1B4D60"/>
                </a:solidFill>
                <a:latin typeface="Unistra Symbol" panose="00000500000000000000" pitchFamily="2" charset="0"/>
              </a:rPr>
              <a:t>»</a:t>
            </a:r>
            <a:endParaRPr lang="fr-FR" sz="5400" dirty="0">
              <a:solidFill>
                <a:srgbClr val="1B4D60"/>
              </a:solidFill>
              <a:latin typeface="Unistra Symbol" panose="00000500000000000000" pitchFamily="2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04220" y="2761631"/>
            <a:ext cx="703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1B4D60"/>
                </a:solidFill>
                <a:latin typeface="Unistra Symbol" panose="00000500000000000000" pitchFamily="2" charset="0"/>
              </a:rPr>
              <a:t>»</a:t>
            </a:r>
            <a:endParaRPr lang="fr-FR" sz="5400" dirty="0">
              <a:solidFill>
                <a:srgbClr val="1B4D60"/>
              </a:solidFill>
              <a:latin typeface="Unistra Symbol" panose="00000500000000000000" pitchFamily="2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04220" y="4002858"/>
            <a:ext cx="703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1B4D60"/>
                </a:solidFill>
                <a:latin typeface="Unistra Symbol" panose="00000500000000000000" pitchFamily="2" charset="0"/>
              </a:rPr>
              <a:t>»</a:t>
            </a:r>
            <a:endParaRPr lang="fr-FR" sz="5400" dirty="0">
              <a:solidFill>
                <a:srgbClr val="1B4D60"/>
              </a:solidFill>
              <a:latin typeface="Unistra Symbol" panose="00000500000000000000" pitchFamily="2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04220" y="5280362"/>
            <a:ext cx="703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dirty="0" smtClean="0">
                <a:solidFill>
                  <a:srgbClr val="1B4D60"/>
                </a:solidFill>
                <a:latin typeface="Unistra Symbol" panose="00000500000000000000" pitchFamily="2" charset="0"/>
              </a:rPr>
              <a:t>»</a:t>
            </a:r>
            <a:endParaRPr lang="fr-FR" sz="5400" dirty="0">
              <a:solidFill>
                <a:srgbClr val="1B4D60"/>
              </a:solidFill>
              <a:latin typeface="Unistra Symbol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885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/>
          <p:cNvSpPr txBox="1"/>
          <p:nvPr/>
        </p:nvSpPr>
        <p:spPr>
          <a:xfrm>
            <a:off x="5370922" y="-863913"/>
            <a:ext cx="271432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0" dirty="0">
                <a:solidFill>
                  <a:srgbClr val="DBEEF5"/>
                </a:solidFill>
                <a:latin typeface="Unistra Symbol" panose="00000500000000000000" pitchFamily="2" charset="0"/>
              </a:rPr>
              <a:t>á</a:t>
            </a:r>
            <a:endParaRPr lang="fr-FR" sz="30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>
          <a:xfrm>
            <a:off x="789551" y="496625"/>
            <a:ext cx="7372698" cy="652282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006666"/>
                </a:solidFill>
              </a:rPr>
              <a:t>Travail sur site  </a:t>
            </a:r>
            <a:r>
              <a:rPr lang="fr-FR" dirty="0" smtClean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 smtClean="0">
                <a:solidFill>
                  <a:srgbClr val="006666"/>
                </a:solidFill>
              </a:rPr>
              <a:t> </a:t>
            </a:r>
            <a:r>
              <a:rPr lang="en-US" b="1" dirty="0" smtClean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 smtClean="0"/>
              <a:t>déconfinement</a:t>
            </a:r>
            <a:r>
              <a:rPr lang="fr-FR" dirty="0" smtClean="0"/>
              <a:t> progressif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administratives</a:t>
            </a:r>
          </a:p>
          <a:p>
            <a:endParaRPr lang="fr-FR" sz="2800" dirty="0">
              <a:latin typeface="Unistra A" panose="02000503030000020000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818149" y="1808377"/>
            <a:ext cx="7727335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fr-FR" sz="2400" dirty="0" smtClean="0">
                <a:latin typeface="Unistra A" panose="02000503030000020000" pitchFamily="2" charset="0"/>
              </a:rPr>
              <a:t>La seule démarche administrative à réaliser pour la reprise d’une activité sur site est assurée par les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directeurs/</a:t>
            </a:r>
            <a:r>
              <a:rPr lang="fr-FR" sz="2400" b="1" dirty="0" err="1" smtClean="0">
                <a:solidFill>
                  <a:srgbClr val="006666"/>
                </a:solidFill>
                <a:latin typeface="Unistra A" panose="02000503030000020000" pitchFamily="2" charset="0"/>
              </a:rPr>
              <a:t>trices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d’entité </a:t>
            </a:r>
            <a:r>
              <a:rPr lang="fr-FR" sz="2400" dirty="0" smtClean="0">
                <a:latin typeface="Unistra A" panose="02000503030000020000" pitchFamily="2" charset="0"/>
              </a:rPr>
              <a:t>qui font remonter les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plans de reprise d’activité (PRA) </a:t>
            </a:r>
            <a:r>
              <a:rPr lang="fr-FR" sz="2400" dirty="0" smtClean="0">
                <a:latin typeface="Unistra A" panose="02000503030000020000" pitchFamily="2" charset="0"/>
              </a:rPr>
              <a:t>à la Direction générale des services et à la présidence de l’établissement. Ces PRA seront mis à jour régulièrement et contiendront notamment : </a:t>
            </a:r>
          </a:p>
          <a:p>
            <a:pPr marL="342900" indent="-342900">
              <a:spcAft>
                <a:spcPts val="6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les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mesures organisationnelles et matérielles </a:t>
            </a:r>
            <a:r>
              <a:rPr lang="fr-FR" sz="2400" dirty="0" smtClean="0">
                <a:latin typeface="Unistra A" panose="02000503030000020000" pitchFamily="2" charset="0"/>
              </a:rPr>
              <a:t>mises en place par l’entité pour respecter les consignes sanitaires ;</a:t>
            </a:r>
          </a:p>
          <a:p>
            <a:pPr marL="342900" indent="-342900"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>
                <a:latin typeface="Unistra A" panose="02000503030000020000" pitchFamily="2" charset="0"/>
              </a:rPr>
              <a:t>l</a:t>
            </a:r>
            <a:r>
              <a:rPr lang="fr-FR" sz="2400" dirty="0" smtClean="0">
                <a:latin typeface="Unistra A" panose="02000503030000020000" pitchFamily="2" charset="0"/>
              </a:rPr>
              <a:t>a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situation administrative </a:t>
            </a:r>
            <a:r>
              <a:rPr lang="fr-FR" sz="2400" dirty="0" smtClean="0">
                <a:latin typeface="Unistra A" panose="02000503030000020000" pitchFamily="2" charset="0"/>
              </a:rPr>
              <a:t>des agents de la structure : autorisation exceptionnelle d’absence (ASA), télétravail, présence sur site nécessaire…</a:t>
            </a:r>
            <a:endParaRPr lang="fr-FR" sz="2400" dirty="0"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67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89551" y="1056297"/>
            <a:ext cx="737732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organisationnelles et équipements </a:t>
            </a:r>
            <a:r>
              <a:rPr lang="fr-FR" dirty="0" smtClean="0">
                <a:latin typeface="Unistra A" panose="02000503030000020000" pitchFamily="2" charset="0"/>
              </a:rPr>
              <a:t>(1/2)</a:t>
            </a:r>
          </a:p>
          <a:p>
            <a:endParaRPr lang="fr-FR" sz="24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Limitez l’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occupation des bureaux </a:t>
            </a:r>
            <a:r>
              <a:rPr lang="fr-FR" sz="2400" dirty="0" smtClean="0">
                <a:latin typeface="Unistra A" panose="02000503030000020000" pitchFamily="2" charset="0"/>
              </a:rPr>
              <a:t>: limitez autant que possible la présence de plusieurs personnes dans un même bureau, privilégiez autant que possible le </a:t>
            </a:r>
            <a:r>
              <a:rPr lang="fr-FR" sz="2400" dirty="0" smtClean="0">
                <a:latin typeface="Unistra A" panose="02000503030000020000" pitchFamily="2" charset="0"/>
                <a:hlinkClick r:id="rId3" action="ppaction://hlinksldjump"/>
              </a:rPr>
              <a:t>télétravail</a:t>
            </a:r>
            <a:r>
              <a:rPr lang="fr-FR" sz="2400" dirty="0" smtClean="0">
                <a:latin typeface="Unistra A" panose="02000503030000020000" pitchFamily="2" charset="0"/>
              </a:rPr>
              <a:t>, total ou partiel.</a:t>
            </a:r>
          </a:p>
          <a:p>
            <a:pPr>
              <a:spcAft>
                <a:spcPts val="1200"/>
              </a:spcAft>
              <a:buClr>
                <a:srgbClr val="96CCE2"/>
              </a:buClr>
            </a:pPr>
            <a:endParaRPr lang="fr-FR" sz="2400" dirty="0">
              <a:latin typeface="Unistra A" panose="02000503030000020000" pitchFamily="2" charset="0"/>
            </a:endParaRPr>
          </a:p>
          <a:p>
            <a:pPr>
              <a:spcAft>
                <a:spcPts val="1200"/>
              </a:spcAft>
              <a:buClr>
                <a:srgbClr val="96CCE2"/>
              </a:buClr>
            </a:pPr>
            <a:endParaRPr lang="fr-FR" sz="2400" dirty="0" smtClean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endParaRPr lang="fr-FR" sz="24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>
                <a:latin typeface="Unistra A" panose="02000503030000020000" pitchFamily="2" charset="0"/>
              </a:rPr>
              <a:t>Quand ces mesures ne sont pas envisageables ou ne suffisent pas, rapprochez-vous de votre supérieur pour envisager l’acquisition d’un </a:t>
            </a:r>
            <a:r>
              <a:rPr lang="fr-FR" sz="2400" b="1" dirty="0">
                <a:solidFill>
                  <a:srgbClr val="006666"/>
                </a:solidFill>
                <a:latin typeface="Unistra A" panose="02000503030000020000" pitchFamily="2" charset="0"/>
              </a:rPr>
              <a:t>équipement particulier </a:t>
            </a:r>
            <a:r>
              <a:rPr lang="fr-FR" sz="2400" dirty="0">
                <a:latin typeface="Unistra A" panose="02000503030000020000" pitchFamily="2" charset="0"/>
              </a:rPr>
              <a:t>(cloison de plexiglas ou autre)</a:t>
            </a: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 </a:t>
            </a:r>
          </a:p>
        </p:txBody>
      </p:sp>
      <p:sp>
        <p:nvSpPr>
          <p:cNvPr id="2" name="Rectangle 1"/>
          <p:cNvSpPr/>
          <p:nvPr/>
        </p:nvSpPr>
        <p:spPr>
          <a:xfrm>
            <a:off x="1037405" y="2441130"/>
            <a:ext cx="6125395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0" dirty="0" smtClean="0">
                <a:solidFill>
                  <a:srgbClr val="96CCE2"/>
                </a:solidFill>
                <a:latin typeface="Unistra Symbol" panose="00000500000000000000" pitchFamily="2" charset="0"/>
                <a:ea typeface="MS Mincho"/>
                <a:cs typeface="UnistraSymbol-Regular"/>
              </a:rPr>
              <a:t>X</a:t>
            </a:r>
            <a:r>
              <a:rPr lang="fr-FR" sz="14000" dirty="0" smtClean="0">
                <a:solidFill>
                  <a:srgbClr val="96CCE2"/>
                </a:solidFill>
                <a:latin typeface="Unistra Symbol" panose="00000500000000000000" pitchFamily="2" charset="0"/>
                <a:ea typeface="MS Mincho"/>
                <a:cs typeface="UnistraSymbol-Regular"/>
              </a:rPr>
              <a:t> </a:t>
            </a:r>
            <a:r>
              <a:rPr lang="fr-FR" sz="4000" dirty="0" smtClean="0">
                <a:solidFill>
                  <a:srgbClr val="96CCE2"/>
                </a:solidFill>
                <a:latin typeface="Unistra Symbol" panose="00000500000000000000" pitchFamily="2" charset="0"/>
              </a:rPr>
              <a:t>3</a:t>
            </a:r>
            <a:r>
              <a:rPr lang="fr-FR" sz="15000" dirty="0">
                <a:solidFill>
                  <a:srgbClr val="96CCE2"/>
                </a:solidFill>
                <a:latin typeface="Unistra Symbol" panose="00000500000000000000" pitchFamily="2" charset="0"/>
              </a:rPr>
              <a:t> </a:t>
            </a:r>
            <a:r>
              <a:rPr lang="fr-FR" sz="14000" dirty="0" smtClean="0">
                <a:solidFill>
                  <a:srgbClr val="96CCE2"/>
                </a:solidFill>
                <a:latin typeface="Unistra Symbol" panose="00000500000000000000" pitchFamily="2" charset="0"/>
                <a:ea typeface="MS Mincho"/>
                <a:cs typeface="UnistraSymbol-Regular"/>
              </a:rPr>
              <a:t> </a:t>
            </a:r>
            <a:r>
              <a:rPr lang="fr-FR" sz="12000" dirty="0" smtClean="0">
                <a:solidFill>
                  <a:srgbClr val="96CCE2"/>
                </a:solidFill>
                <a:latin typeface="Unistra Symbol" panose="00000500000000000000" pitchFamily="2" charset="0"/>
                <a:ea typeface="MS Mincho"/>
                <a:cs typeface="UnistraSymbol-Regular"/>
              </a:rPr>
              <a:t>"</a:t>
            </a:r>
            <a:r>
              <a:rPr lang="fr-FR" sz="14000" dirty="0">
                <a:solidFill>
                  <a:srgbClr val="96CCE2"/>
                </a:solidFill>
                <a:latin typeface="Unistra A" panose="02000503030000020000" pitchFamily="2" charset="0"/>
                <a:ea typeface="MS Mincho"/>
                <a:cs typeface="UnistraSymbol-Regular"/>
              </a:rPr>
              <a:t> </a:t>
            </a:r>
            <a:r>
              <a:rPr lang="fr-FR" sz="4000" dirty="0">
                <a:solidFill>
                  <a:srgbClr val="96CCE2"/>
                </a:solidFill>
                <a:latin typeface="Unistra Symbol" panose="00000500000000000000" pitchFamily="2" charset="0"/>
              </a:rPr>
              <a:t>3</a:t>
            </a:r>
            <a:r>
              <a:rPr lang="fr-FR" sz="14000" dirty="0" smtClean="0">
                <a:solidFill>
                  <a:srgbClr val="96CCE2"/>
                </a:solidFill>
                <a:latin typeface="Unistra Symbol" panose="00000500000000000000" pitchFamily="2" charset="0"/>
                <a:ea typeface="MS Mincho"/>
                <a:cs typeface="UnistraSymbol-Regular"/>
              </a:rPr>
              <a:t> </a:t>
            </a:r>
            <a:r>
              <a:rPr lang="fr-FR" sz="12000" dirty="0" smtClean="0">
                <a:solidFill>
                  <a:srgbClr val="96CCE2"/>
                </a:solidFill>
                <a:latin typeface="Unistra Symbol" panose="00000500000000000000" pitchFamily="2" charset="0"/>
                <a:ea typeface="MS Mincho"/>
                <a:cs typeface="UnistraSymbol-Regular"/>
              </a:rPr>
              <a:t>N</a:t>
            </a:r>
            <a:endParaRPr lang="fr-FR" sz="12000" dirty="0">
              <a:solidFill>
                <a:srgbClr val="96CCE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44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89551" y="1056297"/>
            <a:ext cx="7377327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organisationnelles / équipements </a:t>
            </a:r>
            <a:r>
              <a:rPr lang="fr-FR" dirty="0" smtClean="0">
                <a:latin typeface="Unistra A" panose="02000503030000020000" pitchFamily="2" charset="0"/>
              </a:rPr>
              <a:t>(2/2)</a:t>
            </a:r>
          </a:p>
          <a:p>
            <a:pPr marL="457200" indent="-457200">
              <a:buFont typeface="Unistra A" panose="02000503030000020000" pitchFamily="2" charset="0"/>
              <a:buChar char="—"/>
            </a:pPr>
            <a:endParaRPr lang="fr-FR" sz="2400" dirty="0" smtClean="0">
              <a:latin typeface="Unistra A" panose="02000503030000020000" pitchFamily="2" charset="0"/>
            </a:endParaRPr>
          </a:p>
          <a:p>
            <a:pPr marL="457200" indent="-457200"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Faites vos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réunions</a:t>
            </a:r>
            <a:r>
              <a:rPr lang="fr-FR" sz="2400" dirty="0" smtClean="0">
                <a:latin typeface="Unistra A" panose="02000503030000020000" pitchFamily="2" charset="0"/>
              </a:rPr>
              <a:t> par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visioconférence</a:t>
            </a:r>
            <a:r>
              <a:rPr lang="fr-FR" sz="2400" dirty="0" smtClean="0">
                <a:latin typeface="Unistra A" panose="02000503030000020000" pitchFamily="2" charset="0"/>
              </a:rPr>
              <a:t> autant que possible ou utilisez </a:t>
            </a:r>
            <a:r>
              <a:rPr lang="fr-FR" sz="2400" dirty="0">
                <a:latin typeface="Unistra A" panose="02000503030000020000" pitchFamily="2" charset="0"/>
              </a:rPr>
              <a:t>des salles permettant de respecter la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distanciation physique</a:t>
            </a:r>
            <a:r>
              <a:rPr lang="fr-FR" sz="2400" dirty="0" smtClean="0">
                <a:latin typeface="Unistra A" panose="02000503030000020000" pitchFamily="2" charset="0"/>
              </a:rPr>
              <a:t>.</a:t>
            </a:r>
          </a:p>
        </p:txBody>
      </p:sp>
      <p:pic>
        <p:nvPicPr>
          <p:cNvPr id="8" name="Image 7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099" y="3047464"/>
            <a:ext cx="2314465" cy="2314465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024726" y="5396948"/>
            <a:ext cx="52485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Cliquez sur l’image ou 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  <a:hlinkClick r:id="rId3"/>
              </a:rPr>
              <a:t>ici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pour accéder à la vidéo d’illustration</a:t>
            </a:r>
            <a:endParaRPr lang="fr-FR" dirty="0">
              <a:solidFill>
                <a:srgbClr val="006666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90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(1/11)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>
                <a:latin typeface="Unistra A" panose="02000503030000020000" pitchFamily="2" charset="0"/>
              </a:rPr>
              <a:t>Pour vous rendre au travail, </a:t>
            </a:r>
            <a:r>
              <a:rPr lang="fr-FR" sz="2400" dirty="0" smtClean="0">
                <a:latin typeface="Unistra A" panose="02000503030000020000" pitchFamily="2" charset="0"/>
              </a:rPr>
              <a:t>privilégiez si possible </a:t>
            </a:r>
            <a:r>
              <a:rPr lang="fr-FR" sz="2400" dirty="0">
                <a:latin typeface="Unistra A" panose="02000503030000020000" pitchFamily="2" charset="0"/>
              </a:rPr>
              <a:t>le </a:t>
            </a:r>
            <a:r>
              <a:rPr lang="fr-FR" sz="2400" b="1" dirty="0">
                <a:solidFill>
                  <a:srgbClr val="006666"/>
                </a:solidFill>
                <a:latin typeface="Unistra A" panose="02000503030000020000" pitchFamily="2" charset="0"/>
              </a:rPr>
              <a:t>transport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individuel </a:t>
            </a:r>
            <a:r>
              <a:rPr lang="fr-FR" sz="2400" dirty="0" smtClean="0">
                <a:latin typeface="Unistra A" panose="02000503030000020000" pitchFamily="2" charset="0"/>
              </a:rPr>
              <a:t>; </a:t>
            </a:r>
            <a:r>
              <a:rPr lang="fr-FR" sz="2400" dirty="0">
                <a:latin typeface="Unistra A" panose="02000503030000020000" pitchFamily="2" charset="0"/>
              </a:rPr>
              <a:t>dans les </a:t>
            </a:r>
            <a:r>
              <a:rPr lang="fr-FR" sz="2400" b="1" dirty="0">
                <a:solidFill>
                  <a:srgbClr val="006666"/>
                </a:solidFill>
                <a:latin typeface="Unistra A" panose="02000503030000020000" pitchFamily="2" charset="0"/>
              </a:rPr>
              <a:t>transports en commun</a:t>
            </a:r>
            <a:r>
              <a:rPr lang="fr-FR" sz="2400" dirty="0">
                <a:latin typeface="Unistra A" panose="02000503030000020000" pitchFamily="2" charset="0"/>
              </a:rPr>
              <a:t>, portez un </a:t>
            </a:r>
            <a:r>
              <a:rPr lang="fr-FR" sz="2400" b="1" dirty="0">
                <a:solidFill>
                  <a:srgbClr val="1B4D60"/>
                </a:solidFill>
                <a:latin typeface="Unistra A" panose="02000503030000020000" pitchFamily="2" charset="0"/>
              </a:rPr>
              <a:t>masque</a:t>
            </a:r>
            <a:r>
              <a:rPr lang="fr-FR" sz="2400" dirty="0">
                <a:latin typeface="Unistra A" panose="02000503030000020000" pitchFamily="2" charset="0"/>
              </a:rPr>
              <a:t> selon les modalités définies par le </a:t>
            </a:r>
            <a:r>
              <a:rPr lang="fr-FR" sz="2400" dirty="0" smtClean="0">
                <a:latin typeface="Unistra A" panose="02000503030000020000" pitchFamily="2" charset="0"/>
              </a:rPr>
              <a:t>gouvernement.</a:t>
            </a: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En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arrivant au travail</a:t>
            </a:r>
            <a:r>
              <a:rPr lang="fr-FR" sz="2400" dirty="0" smtClean="0">
                <a:latin typeface="Unistra A" panose="02000503030000020000" pitchFamily="2" charset="0"/>
              </a:rPr>
              <a:t>, veillez à faire les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bons gestes </a:t>
            </a:r>
            <a:r>
              <a:rPr lang="fr-FR" sz="2400" dirty="0" smtClean="0">
                <a:latin typeface="Unistra A" panose="02000503030000020000" pitchFamily="2" charset="0"/>
              </a:rPr>
              <a:t>pour ne pas favoriser la propagation du virus :</a:t>
            </a:r>
            <a:endParaRPr lang="fr-FR" sz="2400" dirty="0">
              <a:latin typeface="Unistra A" panose="02000503030000020000" pitchFamily="2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947133" y="1116537"/>
            <a:ext cx="35613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000" dirty="0" smtClean="0">
                <a:solidFill>
                  <a:srgbClr val="DBEEF5"/>
                </a:solidFill>
                <a:latin typeface="Unistra Symbol" panose="00000500000000000000" pitchFamily="2" charset="0"/>
              </a:rPr>
              <a:t>J H</a:t>
            </a:r>
            <a:endParaRPr lang="fr-FR" sz="6000" dirty="0">
              <a:solidFill>
                <a:srgbClr val="DBEEF5"/>
              </a:solidFill>
              <a:latin typeface="Unistra Symbol" panose="00000500000000000000" pitchFamily="2" charset="0"/>
            </a:endParaRPr>
          </a:p>
        </p:txBody>
      </p:sp>
      <p:pic>
        <p:nvPicPr>
          <p:cNvPr id="9" name="Image 8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7443" y="4153251"/>
            <a:ext cx="1804101" cy="1804101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257840" y="4734906"/>
            <a:ext cx="230666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Cliquez sur l’image ou 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  <a:hlinkClick r:id="rId3"/>
              </a:rPr>
              <a:t>ici</a:t>
            </a:r>
            <a:r>
              <a:rPr lang="fr-FR" dirty="0" smtClean="0">
                <a:solidFill>
                  <a:srgbClr val="006666"/>
                </a:solidFill>
                <a:latin typeface="Unistra A" panose="02000503030000020000" pitchFamily="2" charset="0"/>
              </a:rPr>
              <a:t> pour accéder à la vidéo d’illustration</a:t>
            </a:r>
            <a:endParaRPr lang="fr-FR" dirty="0">
              <a:solidFill>
                <a:srgbClr val="006666"/>
              </a:solidFill>
              <a:latin typeface="Unistra A" panose="0200050303000002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51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EFAB9C-9D20-B149-B69D-443DC4350F1B}" type="slidenum">
              <a:rPr kumimoji="0" lang="fr-FR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Unistra A"/>
                <a:ea typeface="+mn-ea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b="1" dirty="0">
                <a:solidFill>
                  <a:srgbClr val="006666"/>
                </a:solidFill>
              </a:rPr>
              <a:t>Travail sur site  </a:t>
            </a:r>
            <a:r>
              <a:rPr lang="fr-FR" dirty="0">
                <a:solidFill>
                  <a:srgbClr val="006666"/>
                </a:solidFill>
                <a:latin typeface="Unistra Symbol" panose="00000500000000000000" pitchFamily="2" charset="0"/>
              </a:rPr>
              <a:t>Í</a:t>
            </a:r>
            <a:r>
              <a:rPr lang="fr-FR" b="1" dirty="0">
                <a:solidFill>
                  <a:srgbClr val="006666"/>
                </a:solidFill>
              </a:rPr>
              <a:t> </a:t>
            </a:r>
            <a:r>
              <a:rPr lang="en-US" b="1" dirty="0">
                <a:solidFill>
                  <a:srgbClr val="006666"/>
                </a:solidFill>
                <a:latin typeface="Unistra Symbol" panose="00000500000000000000" pitchFamily="2" charset="0"/>
              </a:rPr>
              <a:t>@ </a:t>
            </a:r>
            <a:endParaRPr lang="fr-FR" b="1" dirty="0">
              <a:solidFill>
                <a:srgbClr val="006666"/>
              </a:solidFill>
              <a:latin typeface="Unistra Symbol" panose="00000500000000000000" pitchFamily="2" charset="0"/>
            </a:endParaRPr>
          </a:p>
          <a:p>
            <a:endParaRPr lang="fr-FR" dirty="0">
              <a:solidFill>
                <a:srgbClr val="006666"/>
              </a:solidFill>
            </a:endParaRPr>
          </a:p>
          <a:p>
            <a:endParaRPr lang="fr-FR" dirty="0">
              <a:solidFill>
                <a:srgbClr val="006666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Après le 11 mai 2020 | </a:t>
            </a:r>
            <a:r>
              <a:rPr lang="fr-FR" dirty="0" err="1"/>
              <a:t>déconfinement</a:t>
            </a:r>
            <a:r>
              <a:rPr lang="fr-FR" dirty="0"/>
              <a:t> </a:t>
            </a:r>
            <a:r>
              <a:rPr lang="fr-FR" dirty="0" smtClean="0"/>
              <a:t>progressif</a:t>
            </a:r>
            <a:endParaRPr lang="fr-FR" dirty="0"/>
          </a:p>
          <a:p>
            <a:endParaRPr lang="fr-FR" dirty="0"/>
          </a:p>
        </p:txBody>
      </p:sp>
      <p:sp>
        <p:nvSpPr>
          <p:cNvPr id="7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1752600" y="6321951"/>
            <a:ext cx="5410200" cy="274324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Crise sanitaire Covid-19 | Reprise activité |</a:t>
            </a:r>
            <a:r>
              <a:rPr kumimoji="0" lang="fr-FR" sz="1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nistra A"/>
                <a:ea typeface="+mn-ea"/>
              </a:rPr>
              <a:t> Mai 2020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nistra A"/>
              <a:ea typeface="+mn-ea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818149" y="1116537"/>
            <a:ext cx="76617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latin typeface="Unistra A" panose="02000503030000020000" pitchFamily="2" charset="0"/>
              </a:rPr>
              <a:t>Consignes sanitaires </a:t>
            </a:r>
            <a:r>
              <a:rPr lang="fr-FR" dirty="0" smtClean="0">
                <a:latin typeface="Unistra A" panose="02000503030000020000" pitchFamily="2" charset="0"/>
              </a:rPr>
              <a:t>(2/11)</a:t>
            </a:r>
          </a:p>
          <a:p>
            <a:endParaRPr lang="fr-FR" sz="2800" dirty="0">
              <a:latin typeface="Unistra A" panose="02000503030000020000" pitchFamily="2" charset="0"/>
            </a:endParaRPr>
          </a:p>
          <a:p>
            <a:pPr marL="457200" indent="-457200">
              <a:spcAft>
                <a:spcPts val="1200"/>
              </a:spcAft>
              <a:buClr>
                <a:srgbClr val="96CCE2"/>
              </a:buClr>
              <a:buFont typeface="Unistra A" panose="02000503030000020000" pitchFamily="2" charset="0"/>
              <a:buChar char="—"/>
            </a:pPr>
            <a:r>
              <a:rPr lang="fr-FR" sz="2400" dirty="0" smtClean="0">
                <a:latin typeface="Unistra A" panose="02000503030000020000" pitchFamily="2" charset="0"/>
              </a:rPr>
              <a:t>Respectez la </a:t>
            </a:r>
            <a:r>
              <a:rPr lang="fr-FR" sz="2400" b="1" dirty="0">
                <a:solidFill>
                  <a:srgbClr val="006666"/>
                </a:solidFill>
                <a:latin typeface="Unistra A" panose="02000503030000020000" pitchFamily="2" charset="0"/>
              </a:rPr>
              <a:t>distanciation </a:t>
            </a:r>
            <a:r>
              <a:rPr lang="fr-FR" sz="2400" b="1" dirty="0" smtClean="0">
                <a:solidFill>
                  <a:srgbClr val="006666"/>
                </a:solidFill>
                <a:latin typeface="Unistra A" panose="02000503030000020000" pitchFamily="2" charset="0"/>
              </a:rPr>
              <a:t>physique </a:t>
            </a:r>
            <a:r>
              <a:rPr lang="fr-FR" sz="2400" dirty="0" smtClean="0">
                <a:latin typeface="Unistra A" panose="02000503030000020000" pitchFamily="2" charset="0"/>
              </a:rPr>
              <a:t>d’au </a:t>
            </a:r>
            <a:r>
              <a:rPr lang="fr-FR" sz="2400" dirty="0">
                <a:latin typeface="Unistra A" panose="02000503030000020000" pitchFamily="2" charset="0"/>
              </a:rPr>
              <a:t>moins </a:t>
            </a:r>
            <a:r>
              <a:rPr lang="fr-FR" sz="2400" dirty="0" smtClean="0">
                <a:latin typeface="Unistra A" panose="02000503030000020000" pitchFamily="2" charset="0"/>
              </a:rPr>
              <a:t>1 mètre </a:t>
            </a:r>
            <a:r>
              <a:rPr lang="fr-FR" sz="2400" dirty="0">
                <a:latin typeface="Unistra A" panose="02000503030000020000" pitchFamily="2" charset="0"/>
              </a:rPr>
              <a:t>avec les autres </a:t>
            </a:r>
            <a:r>
              <a:rPr lang="fr-FR" sz="2400" dirty="0" smtClean="0">
                <a:latin typeface="Unistra A" panose="02000503030000020000" pitchFamily="2" charset="0"/>
              </a:rPr>
              <a:t>personnes.</a:t>
            </a:r>
          </a:p>
          <a:p>
            <a:pPr>
              <a:spcAft>
                <a:spcPts val="1200"/>
              </a:spcAft>
            </a:pPr>
            <a:endParaRPr lang="fr-FR" sz="2400" dirty="0">
              <a:latin typeface="Unistra A" panose="02000503030000020000" pitchFamily="2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1982804" y="3075017"/>
            <a:ext cx="5524901" cy="2836497"/>
            <a:chOff x="1982804" y="3075017"/>
            <a:chExt cx="5524901" cy="2836497"/>
          </a:xfrm>
        </p:grpSpPr>
        <p:pic>
          <p:nvPicPr>
            <p:cNvPr id="2" name="Image 1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790" r="9053"/>
            <a:stretch/>
          </p:blipFill>
          <p:spPr>
            <a:xfrm>
              <a:off x="1982804" y="3075017"/>
              <a:ext cx="5524901" cy="2836497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4215866" y="4254367"/>
              <a:ext cx="240632" cy="404261"/>
            </a:xfrm>
            <a:prstGeom prst="rect">
              <a:avLst/>
            </a:prstGeom>
            <a:solidFill>
              <a:srgbClr val="9DE2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3200" b="1" dirty="0" smtClean="0">
                  <a:solidFill>
                    <a:schemeClr val="tx1"/>
                  </a:solidFill>
                  <a:latin typeface="Unistra A" panose="02000503030000020000" pitchFamily="2" charset="0"/>
                </a:rPr>
                <a:t>1</a:t>
              </a:r>
              <a:endParaRPr lang="fr-FR" sz="3200" b="1" dirty="0">
                <a:solidFill>
                  <a:schemeClr val="tx1"/>
                </a:solidFill>
                <a:latin typeface="Unistra A" panose="0200050303000002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707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iversité de Strasbourg">
  <a:themeElements>
    <a:clrScheme name="Université de Strasbourg">
      <a:dk1>
        <a:sysClr val="windowText" lastClr="000000"/>
      </a:dk1>
      <a:lt1>
        <a:sysClr val="window" lastClr="FFFFFF"/>
      </a:lt1>
      <a:dk2>
        <a:srgbClr val="FF071B"/>
      </a:dk2>
      <a:lt2>
        <a:srgbClr val="F0EDEB"/>
      </a:lt2>
      <a:accent1>
        <a:srgbClr val="7CC9F4"/>
      </a:accent1>
      <a:accent2>
        <a:srgbClr val="198C2C"/>
      </a:accent2>
      <a:accent3>
        <a:srgbClr val="3A0CCD"/>
      </a:accent3>
      <a:accent4>
        <a:srgbClr val="9E6048"/>
      </a:accent4>
      <a:accent5>
        <a:srgbClr val="F0929A"/>
      </a:accent5>
      <a:accent6>
        <a:srgbClr val="9F534C"/>
      </a:accent6>
      <a:hlink>
        <a:srgbClr val="2442D4"/>
      </a:hlink>
      <a:folHlink>
        <a:srgbClr val="402A7E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Modele_diaporama_labo_composantes_PC</Template>
  <TotalTime>5375</TotalTime>
  <Words>2052</Words>
  <Application>Microsoft Office PowerPoint</Application>
  <PresentationFormat>Affichage à l'écran (4:3)</PresentationFormat>
  <Paragraphs>265</Paragraphs>
  <Slides>27</Slides>
  <Notes>26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6" baseType="lpstr">
      <vt:lpstr>Arial</vt:lpstr>
      <vt:lpstr>Calibri</vt:lpstr>
      <vt:lpstr>MS Mincho</vt:lpstr>
      <vt:lpstr>Unistra A</vt:lpstr>
      <vt:lpstr>Unistra D</vt:lpstr>
      <vt:lpstr>Unistra Symbol</vt:lpstr>
      <vt:lpstr>UnistraSymbol-Regular</vt:lpstr>
      <vt:lpstr>Wingdings</vt:lpstr>
      <vt:lpstr>Université de Strasbourg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Cédric Dumas</dc:creator>
  <cp:lastModifiedBy>UDS-SCD</cp:lastModifiedBy>
  <cp:revision>367</cp:revision>
  <dcterms:created xsi:type="dcterms:W3CDTF">2018-09-20T20:02:36Z</dcterms:created>
  <dcterms:modified xsi:type="dcterms:W3CDTF">2020-05-11T19:13:43Z</dcterms:modified>
</cp:coreProperties>
</file>