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71" r:id="rId11"/>
    <p:sldId id="272" r:id="rId12"/>
    <p:sldId id="273" r:id="rId13"/>
    <p:sldId id="274" r:id="rId14"/>
    <p:sldId id="270" r:id="rId15"/>
    <p:sldId id="269" r:id="rId16"/>
    <p:sldId id="266" r:id="rId17"/>
    <p:sldId id="267" r:id="rId18"/>
    <p:sldId id="268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UGIER-WALLIANG Jeremy" initials="OJ" lastIdx="1" clrIdx="0">
    <p:extLst>
      <p:ext uri="{19B8F6BF-5375-455C-9EA6-DF929625EA0E}">
        <p15:presenceInfo xmlns:p15="http://schemas.microsoft.com/office/powerpoint/2012/main" userId="S-1-5-21-119142038-2276685272-660094852-52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2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38" y="2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125-2118-48CB-AD01-409B10608A1B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0EAA-20A1-43E4-9212-A88062E8E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549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125-2118-48CB-AD01-409B10608A1B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0EAA-20A1-43E4-9212-A88062E8E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187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125-2118-48CB-AD01-409B10608A1B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0EAA-20A1-43E4-9212-A88062E8E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18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125-2118-48CB-AD01-409B10608A1B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0EAA-20A1-43E4-9212-A88062E8E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119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125-2118-48CB-AD01-409B10608A1B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0EAA-20A1-43E4-9212-A88062E8E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98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125-2118-48CB-AD01-409B10608A1B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0EAA-20A1-43E4-9212-A88062E8E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6312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125-2118-48CB-AD01-409B10608A1B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0EAA-20A1-43E4-9212-A88062E8E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39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125-2118-48CB-AD01-409B10608A1B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0EAA-20A1-43E4-9212-A88062E8E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6266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125-2118-48CB-AD01-409B10608A1B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0EAA-20A1-43E4-9212-A88062E8E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8562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125-2118-48CB-AD01-409B10608A1B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0EAA-20A1-43E4-9212-A88062E8E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9598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9125-2118-48CB-AD01-409B10608A1B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80EAA-20A1-43E4-9212-A88062E8E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199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A9125-2118-48CB-AD01-409B10608A1B}" type="datetimeFigureOut">
              <a:rPr lang="fr-FR" smtClean="0"/>
              <a:t>11/01/2021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80EAA-20A1-43E4-9212-A88062E8E0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917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982519"/>
            <a:ext cx="9144000" cy="2387600"/>
          </a:xfrm>
        </p:spPr>
        <p:txBody>
          <a:bodyPr/>
          <a:lstStyle/>
          <a:p>
            <a:r>
              <a:rPr lang="fr-FR" dirty="0"/>
              <a:t>Coder les Pathologies dans les dossiers salariés MEDTRA</a:t>
            </a:r>
          </a:p>
        </p:txBody>
      </p:sp>
    </p:spTree>
    <p:extLst>
      <p:ext uri="{BB962C8B-B14F-4D97-AF65-F5344CB8AC3E}">
        <p14:creationId xmlns:p14="http://schemas.microsoft.com/office/powerpoint/2010/main" val="9402370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2733" y="108489"/>
            <a:ext cx="281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Saisir un ATCD Familial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10735" b="54801"/>
          <a:stretch/>
        </p:blipFill>
        <p:spPr>
          <a:xfrm>
            <a:off x="477865" y="643179"/>
            <a:ext cx="10972800" cy="2363492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573438" y="3642100"/>
            <a:ext cx="410705" cy="387457"/>
            <a:chOff x="542441" y="1565329"/>
            <a:chExt cx="410705" cy="387457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053423" y="3627586"/>
            <a:ext cx="125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573436" y="4194968"/>
            <a:ext cx="410705" cy="387457"/>
            <a:chOff x="542441" y="1565329"/>
            <a:chExt cx="410705" cy="387457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053424" y="4191716"/>
            <a:ext cx="701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Glisser sur Antécédent puis familial : clic gauche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176" y="3697715"/>
            <a:ext cx="266700" cy="276225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9353228" y="984140"/>
            <a:ext cx="410705" cy="387457"/>
            <a:chOff x="542441" y="1565329"/>
            <a:chExt cx="410705" cy="387457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9294484" y="1728052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1" name="Rectangle à coins arrondis 20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318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10848" b="41356"/>
          <a:stretch/>
        </p:blipFill>
        <p:spPr>
          <a:xfrm>
            <a:off x="198894" y="118992"/>
            <a:ext cx="11569425" cy="3456121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480908" y="3578918"/>
            <a:ext cx="410705" cy="387457"/>
            <a:chOff x="542441" y="1565329"/>
            <a:chExt cx="410705" cy="387457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960894" y="3564404"/>
            <a:ext cx="289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 du salarié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83696" y="4064026"/>
            <a:ext cx="410705" cy="387457"/>
            <a:chOff x="542441" y="1565329"/>
            <a:chExt cx="410705" cy="387457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960892" y="4067290"/>
            <a:ext cx="568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Contexte = rattaché à une visite ou non (non obligatoire)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0177" y="4558196"/>
            <a:ext cx="4419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Nom du Médecin référent et/ou celui de l’IST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472369" y="4549134"/>
            <a:ext cx="410705" cy="387457"/>
            <a:chOff x="542441" y="1565329"/>
            <a:chExt cx="410705" cy="387457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030177" y="5049102"/>
            <a:ext cx="688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Type (non modifiable pour le moment car on souhaite ajouter un ATCD)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472369" y="5036193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8" name="Rectangle à coins arrondis 17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920609" y="384440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9" name="Rectangle à coins arrondis 28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1751308" y="700100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32" name="Rectangle à coins arrondis 31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8872450" y="402565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35" name="Rectangle à coins arrondis 34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2630605" y="904842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38" name="Rectangle à coins arrondis 37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</a:t>
              </a:r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1030177" y="5530984"/>
            <a:ext cx="3619315" cy="37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Filtres à mettre en place</a:t>
            </a:r>
          </a:p>
        </p:txBody>
      </p:sp>
      <p:grpSp>
        <p:nvGrpSpPr>
          <p:cNvPr id="41" name="Groupe 40"/>
          <p:cNvGrpSpPr/>
          <p:nvPr/>
        </p:nvGrpSpPr>
        <p:grpSpPr>
          <a:xfrm>
            <a:off x="472369" y="5518075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42" name="Rectangle à coins arrondis 41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5</a:t>
              </a: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3157941" y="1163048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45" name="Rectangle à coins arrondis 44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6</a:t>
              </a: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6722552" y="1107633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52" name="Rectangle à coins arrondis 51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5</a:t>
              </a:r>
            </a:p>
          </p:txBody>
        </p:sp>
      </p:grpSp>
      <p:sp>
        <p:nvSpPr>
          <p:cNvPr id="54" name="ZoneTexte 53"/>
          <p:cNvSpPr txBox="1"/>
          <p:nvPr/>
        </p:nvSpPr>
        <p:spPr>
          <a:xfrm>
            <a:off x="1030177" y="5986174"/>
            <a:ext cx="688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Pathologie à ajouter</a:t>
            </a:r>
          </a:p>
        </p:txBody>
      </p:sp>
      <p:grpSp>
        <p:nvGrpSpPr>
          <p:cNvPr id="55" name="Groupe 54"/>
          <p:cNvGrpSpPr/>
          <p:nvPr/>
        </p:nvGrpSpPr>
        <p:grpSpPr>
          <a:xfrm>
            <a:off x="472369" y="5973265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56" name="Rectangle à coins arrondis 5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6</a:t>
              </a: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7714281" y="2061951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63" name="Rectangle à coins arrondis 62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5</a:t>
              </a:r>
            </a:p>
          </p:txBody>
        </p:sp>
      </p:grpSp>
      <p:sp>
        <p:nvSpPr>
          <p:cNvPr id="69" name="ZoneTexte 68"/>
          <p:cNvSpPr txBox="1"/>
          <p:nvPr/>
        </p:nvSpPr>
        <p:spPr>
          <a:xfrm>
            <a:off x="1030177" y="6416941"/>
            <a:ext cx="688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Zone commentaire</a:t>
            </a:r>
          </a:p>
        </p:txBody>
      </p:sp>
      <p:grpSp>
        <p:nvGrpSpPr>
          <p:cNvPr id="70" name="Groupe 69"/>
          <p:cNvGrpSpPr/>
          <p:nvPr/>
        </p:nvGrpSpPr>
        <p:grpSpPr>
          <a:xfrm>
            <a:off x="472369" y="6404032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71" name="Rectangle à coins arrondis 70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7</a:t>
              </a:r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9858137" y="2165246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74" name="Rectangle à coins arrondis 73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42192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145" y="87995"/>
            <a:ext cx="8053953" cy="34561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145" y="3192650"/>
            <a:ext cx="7984210" cy="3394130"/>
          </a:xfrm>
          <a:prstGeom prst="rect">
            <a:avLst/>
          </a:prstGeom>
        </p:spPr>
      </p:pic>
      <p:sp>
        <p:nvSpPr>
          <p:cNvPr id="4" name="Flèche courbée vers la droite 3"/>
          <p:cNvSpPr/>
          <p:nvPr/>
        </p:nvSpPr>
        <p:spPr>
          <a:xfrm flipH="1">
            <a:off x="4548751" y="2642461"/>
            <a:ext cx="1348353" cy="30454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053885" y="5060197"/>
            <a:ext cx="1092630" cy="5191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200" t="54933" r="16164" b="39686"/>
          <a:stretch/>
        </p:blipFill>
        <p:spPr>
          <a:xfrm>
            <a:off x="5476069" y="3656709"/>
            <a:ext cx="619931" cy="875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7102977" y="4268616"/>
            <a:ext cx="361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Filtres à mettre en place : </a:t>
            </a:r>
          </a:p>
          <a:p>
            <a:r>
              <a:rPr lang="fr-FR" dirty="0"/>
              <a:t>cliquer sur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5017" y="4565887"/>
            <a:ext cx="267101" cy="29677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012842" y="5149369"/>
            <a:ext cx="169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Puis sectionner 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/>
          <a:srcRect l="57692" t="39631" r="33132" b="58226"/>
          <a:stretch/>
        </p:blipFill>
        <p:spPr>
          <a:xfrm>
            <a:off x="8540331" y="5060197"/>
            <a:ext cx="2812632" cy="41060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012842" y="5566601"/>
            <a:ext cx="279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sans la petite étoile devant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6781294" y="1143650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6" name="Rectangle à coins arrondis 1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6634384" y="4349613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9" name="Rectangle à coins arrondis 18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7735522" y="2001268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2" name="Rectangle à coins arrondis 21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6612149" y="5161958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5" name="Rectangle à coins arrondis 24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6612149" y="6021796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8" name="Rectangle à coins arrondis 27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5155210" y="4268616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31" name="Rectangle à coins arrondis 30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7028207" y="6020989"/>
            <a:ext cx="385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Affichage des favoris du service uniquement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200" t="56190" r="16164" b="40189"/>
          <a:stretch/>
        </p:blipFill>
        <p:spPr>
          <a:xfrm>
            <a:off x="10331726" y="5997845"/>
            <a:ext cx="522048" cy="495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39900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1074" r="24341" b="51412"/>
          <a:stretch/>
        </p:blipFill>
        <p:spPr>
          <a:xfrm>
            <a:off x="121403" y="162731"/>
            <a:ext cx="10027326" cy="3107411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480908" y="3578918"/>
            <a:ext cx="410705" cy="387457"/>
            <a:chOff x="542441" y="1565329"/>
            <a:chExt cx="410705" cy="387457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960893" y="3564404"/>
            <a:ext cx="795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Chercher une pathologie dans la fenêtre de recherche (même mots partiels). Appuyer sur « entrée » de votre clavier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461827" y="4410175"/>
            <a:ext cx="410705" cy="387457"/>
            <a:chOff x="542441" y="1565329"/>
            <a:chExt cx="410705" cy="387457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891608" y="4410175"/>
            <a:ext cx="568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Sélectionner la pathologie souhaitée</a:t>
            </a:r>
          </a:p>
          <a:p>
            <a:r>
              <a:rPr lang="fr-FR" dirty="0"/>
              <a:t>Double-cliquer avec le bouton gauche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1410806" y="1522707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6" name="Rectangle à coins arrondis 1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l="4738"/>
          <a:stretch/>
        </p:blipFill>
        <p:spPr>
          <a:xfrm>
            <a:off x="8189397" y="3522574"/>
            <a:ext cx="677730" cy="887601"/>
          </a:xfrm>
          <a:prstGeom prst="rect">
            <a:avLst/>
          </a:prstGeom>
        </p:spPr>
      </p:pic>
      <p:grpSp>
        <p:nvGrpSpPr>
          <p:cNvPr id="20" name="Groupe 19"/>
          <p:cNvGrpSpPr/>
          <p:nvPr/>
        </p:nvGrpSpPr>
        <p:grpSpPr>
          <a:xfrm>
            <a:off x="2639339" y="2674365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1" name="Rectangle à coins arrondis 20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649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78231"/>
            <a:ext cx="9009289" cy="3859078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411165" y="4315088"/>
            <a:ext cx="410705" cy="387457"/>
            <a:chOff x="542441" y="1565329"/>
            <a:chExt cx="410705" cy="387457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891150" y="4300574"/>
            <a:ext cx="375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Renseigner l’origine : ATDC Familial +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403537" y="4831060"/>
            <a:ext cx="410705" cy="387457"/>
            <a:chOff x="542441" y="1565329"/>
            <a:chExt cx="410705" cy="387457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868364" y="4831060"/>
            <a:ext cx="568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Renseigner la date (si connue)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9892" y="5417537"/>
            <a:ext cx="3963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Renseigner des commentaires au besoin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392084" y="5408475"/>
            <a:ext cx="410705" cy="387457"/>
            <a:chOff x="542441" y="1565329"/>
            <a:chExt cx="410705" cy="387457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045518" y="1914041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6" name="Rectangle à coins arrondis 1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2748927" y="1111464"/>
            <a:ext cx="410705" cy="387457"/>
            <a:chOff x="542441" y="1565329"/>
            <a:chExt cx="410705" cy="387457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7234586" y="1657880"/>
            <a:ext cx="410705" cy="387457"/>
            <a:chOff x="542441" y="1565329"/>
            <a:chExt cx="410705" cy="387457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/>
          <a:srcRect b="12774"/>
          <a:stretch/>
        </p:blipFill>
        <p:spPr>
          <a:xfrm>
            <a:off x="7645291" y="3732347"/>
            <a:ext cx="1438183" cy="273965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392084" y="6012268"/>
            <a:ext cx="410705" cy="387457"/>
            <a:chOff x="542441" y="1565329"/>
            <a:chExt cx="410705" cy="387457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949892" y="6021330"/>
            <a:ext cx="2246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Cliquer sur « Valider »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7777027" y="3313893"/>
            <a:ext cx="410705" cy="387457"/>
            <a:chOff x="542441" y="1565329"/>
            <a:chExt cx="410705" cy="387457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</a:t>
              </a:r>
            </a:p>
          </p:txBody>
        </p:sp>
      </p:grpSp>
      <p:pic>
        <p:nvPicPr>
          <p:cNvPr id="32" name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671" y="5435260"/>
            <a:ext cx="5194515" cy="117213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022591" y="5019028"/>
            <a:ext cx="3016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 pas de date (car non connu)</a:t>
            </a:r>
          </a:p>
        </p:txBody>
      </p:sp>
      <p:sp>
        <p:nvSpPr>
          <p:cNvPr id="34" name="Ellipse 33"/>
          <p:cNvSpPr/>
          <p:nvPr/>
        </p:nvSpPr>
        <p:spPr>
          <a:xfrm>
            <a:off x="9336436" y="6093769"/>
            <a:ext cx="900194" cy="611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5" name="Groupe 34"/>
          <p:cNvGrpSpPr/>
          <p:nvPr/>
        </p:nvGrpSpPr>
        <p:grpSpPr>
          <a:xfrm>
            <a:off x="7645291" y="5000903"/>
            <a:ext cx="410705" cy="387457"/>
            <a:chOff x="542441" y="1565329"/>
            <a:chExt cx="410705" cy="387457"/>
          </a:xfrm>
        </p:grpSpPr>
        <p:sp>
          <p:nvSpPr>
            <p:cNvPr id="36" name="Rectangle à coins arrondis 3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5</a:t>
              </a: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10171515" y="6178347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39" name="Rectangle à coins arrondis 38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5</a:t>
              </a:r>
            </a:p>
          </p:txBody>
        </p:sp>
      </p:grpSp>
      <p:sp>
        <p:nvSpPr>
          <p:cNvPr id="41" name="Explosion 2 40"/>
          <p:cNvSpPr/>
          <p:nvPr/>
        </p:nvSpPr>
        <p:spPr>
          <a:xfrm>
            <a:off x="8353511" y="370872"/>
            <a:ext cx="3340708" cy="830104"/>
          </a:xfrm>
          <a:prstGeom prst="irregularSeal2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dirty="0"/>
              <a:t>ATCD Familial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0231" y="4284126"/>
            <a:ext cx="5397325" cy="43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954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91440"/>
            <a:ext cx="6638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Ajouter une </a:t>
            </a:r>
            <a:r>
              <a:rPr lang="fr-FR" b="1" dirty="0"/>
              <a:t>pathologie/at en cours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10934" b="54933"/>
          <a:stretch/>
        </p:blipFill>
        <p:spPr>
          <a:xfrm>
            <a:off x="417576" y="649671"/>
            <a:ext cx="10972800" cy="2340864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573438" y="3642100"/>
            <a:ext cx="410705" cy="387457"/>
            <a:chOff x="542441" y="1565329"/>
            <a:chExt cx="410705" cy="387457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053423" y="3627586"/>
            <a:ext cx="125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573436" y="4194968"/>
            <a:ext cx="410705" cy="387457"/>
            <a:chOff x="542441" y="1565329"/>
            <a:chExt cx="410705" cy="387457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053424" y="4191716"/>
            <a:ext cx="701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Glisser sur Pathologie/at : clic gauche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9353228" y="984140"/>
            <a:ext cx="410705" cy="387457"/>
            <a:chOff x="542441" y="1565329"/>
            <a:chExt cx="410705" cy="387457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9294484" y="1728052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6" name="Rectangle à coins arrondis 1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176" y="3697715"/>
            <a:ext cx="2667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443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0800" b="47200"/>
          <a:stretch/>
        </p:blipFill>
        <p:spPr>
          <a:xfrm>
            <a:off x="146741" y="155448"/>
            <a:ext cx="11773988" cy="3090672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480908" y="3578918"/>
            <a:ext cx="410705" cy="387457"/>
            <a:chOff x="542441" y="1565329"/>
            <a:chExt cx="410705" cy="387457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960894" y="3564404"/>
            <a:ext cx="289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 du salarié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483696" y="4064026"/>
            <a:ext cx="410705" cy="387457"/>
            <a:chOff x="542441" y="1565329"/>
            <a:chExt cx="410705" cy="387457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960892" y="4067290"/>
            <a:ext cx="568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Contexte = rattaché à une visite ou non (non obligatoire)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30177" y="4558196"/>
            <a:ext cx="4419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Nom du Médecin référent et/ou celui de l’IST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472369" y="4549134"/>
            <a:ext cx="410705" cy="387457"/>
            <a:chOff x="542441" y="1565329"/>
            <a:chExt cx="410705" cy="387457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1030177" y="5049102"/>
            <a:ext cx="80863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Type (non modifiable pour le moment car on souhaite ajouter une pathologie)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472369" y="5036193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7" name="Rectangle à coins arrondis 16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</a:t>
              </a:r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3920609" y="384440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0" name="Rectangle à coins arrondis 19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1751308" y="700100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3" name="Rectangle à coins arrondis 22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8872450" y="402565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6" name="Rectangle à coins arrondis 2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2630605" y="904842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9" name="Rectangle à coins arrondis 28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</a:t>
              </a: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1030177" y="5530984"/>
            <a:ext cx="3619315" cy="37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Filtres à mettre en place</a:t>
            </a:r>
          </a:p>
        </p:txBody>
      </p:sp>
      <p:grpSp>
        <p:nvGrpSpPr>
          <p:cNvPr id="32" name="Groupe 31"/>
          <p:cNvGrpSpPr/>
          <p:nvPr/>
        </p:nvGrpSpPr>
        <p:grpSpPr>
          <a:xfrm>
            <a:off x="472369" y="5518075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33" name="Rectangle à coins arrondis 32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5</a:t>
              </a: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3157941" y="1163048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36" name="Rectangle à coins arrondis 3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6</a:t>
              </a: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6722552" y="1107633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39" name="Rectangle à coins arrondis 38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5</a:t>
              </a:r>
            </a:p>
          </p:txBody>
        </p:sp>
      </p:grpSp>
      <p:sp>
        <p:nvSpPr>
          <p:cNvPr id="41" name="ZoneTexte 40"/>
          <p:cNvSpPr txBox="1"/>
          <p:nvPr/>
        </p:nvSpPr>
        <p:spPr>
          <a:xfrm>
            <a:off x="1030177" y="5986174"/>
            <a:ext cx="688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Pathologie à ajouter</a:t>
            </a:r>
          </a:p>
        </p:txBody>
      </p:sp>
      <p:grpSp>
        <p:nvGrpSpPr>
          <p:cNvPr id="42" name="Groupe 41"/>
          <p:cNvGrpSpPr/>
          <p:nvPr/>
        </p:nvGrpSpPr>
        <p:grpSpPr>
          <a:xfrm>
            <a:off x="472369" y="5973265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43" name="Rectangle à coins arrondis 42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ZoneTexte 43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6</a:t>
              </a:r>
            </a:p>
          </p:txBody>
        </p:sp>
      </p:grpSp>
      <p:grpSp>
        <p:nvGrpSpPr>
          <p:cNvPr id="45" name="Groupe 44"/>
          <p:cNvGrpSpPr/>
          <p:nvPr/>
        </p:nvGrpSpPr>
        <p:grpSpPr>
          <a:xfrm>
            <a:off x="7714281" y="2061951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46" name="Rectangle à coins arrondis 4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ZoneTexte 4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5</a:t>
              </a:r>
            </a:p>
          </p:txBody>
        </p:sp>
      </p:grpSp>
      <p:sp>
        <p:nvSpPr>
          <p:cNvPr id="48" name="ZoneTexte 47"/>
          <p:cNvSpPr txBox="1"/>
          <p:nvPr/>
        </p:nvSpPr>
        <p:spPr>
          <a:xfrm>
            <a:off x="1030177" y="6416941"/>
            <a:ext cx="688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Zone commentaire</a:t>
            </a:r>
          </a:p>
        </p:txBody>
      </p:sp>
      <p:grpSp>
        <p:nvGrpSpPr>
          <p:cNvPr id="49" name="Groupe 48"/>
          <p:cNvGrpSpPr/>
          <p:nvPr/>
        </p:nvGrpSpPr>
        <p:grpSpPr>
          <a:xfrm>
            <a:off x="472369" y="6404032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50" name="Rectangle à coins arrondis 49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7</a:t>
              </a:r>
            </a:p>
          </p:txBody>
        </p:sp>
      </p:grpSp>
      <p:grpSp>
        <p:nvGrpSpPr>
          <p:cNvPr id="52" name="Groupe 51"/>
          <p:cNvGrpSpPr/>
          <p:nvPr/>
        </p:nvGrpSpPr>
        <p:grpSpPr>
          <a:xfrm>
            <a:off x="9858137" y="2165246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53" name="Rectangle à coins arrondis 52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ZoneTexte 53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0910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0800" r="36010" b="47200"/>
          <a:stretch/>
        </p:blipFill>
        <p:spPr>
          <a:xfrm>
            <a:off x="174173" y="91440"/>
            <a:ext cx="7534219" cy="309067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10785" r="36710" b="41811"/>
          <a:stretch/>
        </p:blipFill>
        <p:spPr>
          <a:xfrm>
            <a:off x="146741" y="3253519"/>
            <a:ext cx="7406203" cy="3471609"/>
          </a:xfrm>
          <a:prstGeom prst="rect">
            <a:avLst/>
          </a:prstGeom>
        </p:spPr>
      </p:pic>
      <p:sp>
        <p:nvSpPr>
          <p:cNvPr id="4" name="Flèche courbée vers la droite 3"/>
          <p:cNvSpPr/>
          <p:nvPr/>
        </p:nvSpPr>
        <p:spPr>
          <a:xfrm flipH="1">
            <a:off x="4548751" y="2642461"/>
            <a:ext cx="1348353" cy="30454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201209" y="5416740"/>
            <a:ext cx="1092630" cy="5191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200" t="54933" r="16164" b="39686"/>
          <a:stretch/>
        </p:blipFill>
        <p:spPr>
          <a:xfrm>
            <a:off x="5476069" y="3656709"/>
            <a:ext cx="619931" cy="875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8080055" y="2535781"/>
            <a:ext cx="361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Filtres à mettre en place : </a:t>
            </a:r>
          </a:p>
          <a:p>
            <a:r>
              <a:rPr lang="fr-FR" dirty="0"/>
              <a:t>cliquer sur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5812" y="2833052"/>
            <a:ext cx="267101" cy="296779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953637" y="3416534"/>
            <a:ext cx="169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Puis sectionner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6"/>
          <a:srcRect l="57692" t="39631" r="36070" b="58226"/>
          <a:stretch/>
        </p:blipFill>
        <p:spPr>
          <a:xfrm>
            <a:off x="9481126" y="3327362"/>
            <a:ext cx="1912298" cy="41060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953637" y="3833766"/>
            <a:ext cx="279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sans la petite étoile devant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6096000" y="1060291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3" name="Rectangle à coins arrondis 12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7611686" y="2654637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6" name="Rectangle à coins arrondis 1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6037256" y="2128605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9" name="Rectangle à coins arrondis 18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7589227" y="3429123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2" name="Rectangle à coins arrondis 21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7552944" y="4288961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5" name="Rectangle à coins arrondis 24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5155210" y="4268616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8" name="Rectangle à coins arrondis 27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sp>
        <p:nvSpPr>
          <p:cNvPr id="30" name="ZoneTexte 29"/>
          <p:cNvSpPr txBox="1"/>
          <p:nvPr/>
        </p:nvSpPr>
        <p:spPr>
          <a:xfrm>
            <a:off x="7969002" y="4288154"/>
            <a:ext cx="385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Affichage des favoris du service uniquement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200" t="56190" r="16164" b="40189"/>
          <a:stretch/>
        </p:blipFill>
        <p:spPr>
          <a:xfrm>
            <a:off x="11272521" y="4265010"/>
            <a:ext cx="522048" cy="495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52962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0800" b="41333"/>
          <a:stretch/>
        </p:blipFill>
        <p:spPr>
          <a:xfrm>
            <a:off x="134112" y="146304"/>
            <a:ext cx="10972800" cy="3282696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480908" y="3578918"/>
            <a:ext cx="410705" cy="387457"/>
            <a:chOff x="542441" y="1565329"/>
            <a:chExt cx="410705" cy="387457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960893" y="3564404"/>
            <a:ext cx="795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Chercher une pathologie dans la fenêtre de recherche (même mots partiels). Appuyer sur « entrée » de votre clavier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461827" y="4410175"/>
            <a:ext cx="410705" cy="387457"/>
            <a:chOff x="542441" y="1565329"/>
            <a:chExt cx="410705" cy="387457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891608" y="4410175"/>
            <a:ext cx="568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Sélectionner la pathologie souhaitée</a:t>
            </a:r>
          </a:p>
          <a:p>
            <a:r>
              <a:rPr lang="fr-FR" dirty="0"/>
              <a:t>Double-cliquer avec le bouton gauche</a:t>
            </a:r>
          </a:p>
        </p:txBody>
      </p:sp>
      <p:grpSp>
        <p:nvGrpSpPr>
          <p:cNvPr id="11" name="Groupe 10"/>
          <p:cNvGrpSpPr/>
          <p:nvPr/>
        </p:nvGrpSpPr>
        <p:grpSpPr>
          <a:xfrm>
            <a:off x="1410806" y="1239243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2" name="Rectangle à coins arrondis 11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/>
          <a:srcRect l="4738"/>
          <a:stretch/>
        </p:blipFill>
        <p:spPr>
          <a:xfrm>
            <a:off x="8189397" y="3522574"/>
            <a:ext cx="677730" cy="887601"/>
          </a:xfrm>
          <a:prstGeom prst="rect">
            <a:avLst/>
          </a:prstGeom>
        </p:spPr>
      </p:pic>
      <p:grpSp>
        <p:nvGrpSpPr>
          <p:cNvPr id="15" name="Groupe 14"/>
          <p:cNvGrpSpPr/>
          <p:nvPr/>
        </p:nvGrpSpPr>
        <p:grpSpPr>
          <a:xfrm>
            <a:off x="2191283" y="2098293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6" name="Rectangle à coins arrondis 1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2621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1067" b="39066"/>
          <a:stretch/>
        </p:blipFill>
        <p:spPr>
          <a:xfrm>
            <a:off x="143256" y="91440"/>
            <a:ext cx="10972800" cy="3419856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411165" y="3726153"/>
            <a:ext cx="410705" cy="387457"/>
            <a:chOff x="542441" y="1565329"/>
            <a:chExt cx="410705" cy="387457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891150" y="3711639"/>
            <a:ext cx="375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Renseigner l’origine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403537" y="4242125"/>
            <a:ext cx="410705" cy="387457"/>
            <a:chOff x="542441" y="1565329"/>
            <a:chExt cx="410705" cy="387457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868364" y="4242125"/>
            <a:ext cx="3292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Renseigner la date (si connue)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9892" y="4828602"/>
            <a:ext cx="3963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Renseigner des commentaires au besoin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392084" y="4819540"/>
            <a:ext cx="410705" cy="387457"/>
            <a:chOff x="542441" y="1565329"/>
            <a:chExt cx="410705" cy="387457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5354598" y="1482276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6" name="Rectangle à coins arrondis 1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2359616" y="823035"/>
            <a:ext cx="410705" cy="387457"/>
            <a:chOff x="542441" y="1565329"/>
            <a:chExt cx="410705" cy="387457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7234586" y="1657880"/>
            <a:ext cx="410705" cy="387457"/>
            <a:chOff x="542441" y="1565329"/>
            <a:chExt cx="410705" cy="387457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/>
          <a:srcRect b="12774"/>
          <a:stretch/>
        </p:blipFill>
        <p:spPr>
          <a:xfrm>
            <a:off x="10351915" y="3732347"/>
            <a:ext cx="1438183" cy="273965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392084" y="5423333"/>
            <a:ext cx="410705" cy="387457"/>
            <a:chOff x="542441" y="1565329"/>
            <a:chExt cx="410705" cy="387457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949892" y="5432395"/>
            <a:ext cx="2246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Cliquer sur « Valider »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10483651" y="3313893"/>
            <a:ext cx="410705" cy="387457"/>
            <a:chOff x="542441" y="1565329"/>
            <a:chExt cx="410705" cy="387457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</a:t>
              </a:r>
            </a:p>
          </p:txBody>
        </p:sp>
      </p:grpSp>
      <p:sp>
        <p:nvSpPr>
          <p:cNvPr id="41" name="Explosion 2 40"/>
          <p:cNvSpPr/>
          <p:nvPr/>
        </p:nvSpPr>
        <p:spPr>
          <a:xfrm>
            <a:off x="8911866" y="484151"/>
            <a:ext cx="2730850" cy="1452682"/>
          </a:xfrm>
          <a:prstGeom prst="irregularSeal2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fr-FR" dirty="0"/>
              <a:t>Pathologie</a:t>
            </a:r>
          </a:p>
          <a:p>
            <a:pPr algn="ctr"/>
            <a:r>
              <a:rPr lang="fr-FR" dirty="0"/>
              <a:t>en cours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5157444" y="4429647"/>
            <a:ext cx="6826228" cy="175432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/>
              <a:t>MIGRATION</a:t>
            </a:r>
            <a:r>
              <a:rPr lang="fr-FR" dirty="0"/>
              <a:t> = pathologie découverte ou en cours</a:t>
            </a:r>
          </a:p>
          <a:p>
            <a:r>
              <a:rPr lang="fr-FR" dirty="0"/>
              <a:t>	Accident de trajet (lien direct constaté)</a:t>
            </a:r>
          </a:p>
          <a:p>
            <a:r>
              <a:rPr lang="fr-FR" dirty="0"/>
              <a:t>	Accident du travail (lien direct constaté)</a:t>
            </a:r>
          </a:p>
          <a:p>
            <a:r>
              <a:rPr lang="fr-FR" dirty="0"/>
              <a:t>	Origine non professionnelle (sans lien avec le travail)</a:t>
            </a:r>
          </a:p>
          <a:p>
            <a:r>
              <a:rPr lang="fr-FR" dirty="0"/>
              <a:t>	Origine professionnelle (en lien avec le travail : MP, MCP..)</a:t>
            </a:r>
          </a:p>
          <a:p>
            <a:r>
              <a:rPr lang="fr-FR" dirty="0"/>
              <a:t>	Autre (si doute)</a:t>
            </a:r>
          </a:p>
        </p:txBody>
      </p:sp>
    </p:spTree>
    <p:extLst>
      <p:ext uri="{BB962C8B-B14F-4D97-AF65-F5344CB8AC3E}">
        <p14:creationId xmlns:p14="http://schemas.microsoft.com/office/powerpoint/2010/main" val="306100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Plan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 action="ppaction://hlinksldjump"/>
              </a:rPr>
              <a:t>Aller dans le dossier du salarié</a:t>
            </a:r>
            <a:endParaRPr lang="fr-FR" dirty="0"/>
          </a:p>
          <a:p>
            <a:r>
              <a:rPr lang="fr-FR" dirty="0">
                <a:hlinkClick r:id="rId2" action="ppaction://hlinksldjump"/>
              </a:rPr>
              <a:t>Saisir un ATCD personnel ou professionnel</a:t>
            </a:r>
            <a:endParaRPr lang="fr-FR" dirty="0"/>
          </a:p>
          <a:p>
            <a:r>
              <a:rPr lang="fr-FR" dirty="0">
                <a:hlinkClick r:id="rId3" action="ppaction://hlinksldjump"/>
              </a:rPr>
              <a:t>Saisir un ATCD familial</a:t>
            </a:r>
            <a:endParaRPr lang="fr-FR" dirty="0"/>
          </a:p>
          <a:p>
            <a:r>
              <a:rPr lang="fr-FR" dirty="0">
                <a:hlinkClick r:id="rId4" action="ppaction://hlinksldjump"/>
              </a:rPr>
              <a:t>Saisir une pathologie actuellement en cours</a:t>
            </a:r>
            <a:endParaRPr lang="fr-FR" dirty="0"/>
          </a:p>
          <a:p>
            <a:r>
              <a:rPr lang="fr-FR" dirty="0"/>
              <a:t>Renseigner un statut RQTH / invalidité d’un salarié</a:t>
            </a:r>
          </a:p>
        </p:txBody>
      </p:sp>
    </p:spTree>
    <p:extLst>
      <p:ext uri="{BB962C8B-B14F-4D97-AF65-F5344CB8AC3E}">
        <p14:creationId xmlns:p14="http://schemas.microsoft.com/office/powerpoint/2010/main" val="2888397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1993" y="139485"/>
            <a:ext cx="519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Handicap / IPP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11073" b="55481"/>
          <a:stretch/>
        </p:blipFill>
        <p:spPr>
          <a:xfrm>
            <a:off x="160149" y="697424"/>
            <a:ext cx="10972800" cy="2293750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573438" y="3642100"/>
            <a:ext cx="410705" cy="387457"/>
            <a:chOff x="542441" y="1565329"/>
            <a:chExt cx="410705" cy="387457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053423" y="3627586"/>
            <a:ext cx="125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573436" y="4194968"/>
            <a:ext cx="410705" cy="387457"/>
            <a:chOff x="542441" y="1565329"/>
            <a:chExt cx="410705" cy="387457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053424" y="4191716"/>
            <a:ext cx="701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Glisser sur Handicap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9128506" y="1015136"/>
            <a:ext cx="410705" cy="387457"/>
            <a:chOff x="542441" y="1565329"/>
            <a:chExt cx="410705" cy="387457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10317375" y="1751299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6" name="Rectangle à coins arrondis 1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176" y="3697715"/>
            <a:ext cx="266700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959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4" y="154624"/>
            <a:ext cx="12192000" cy="313912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4876" y="4259588"/>
            <a:ext cx="2751221" cy="1532022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294876" y="3773835"/>
            <a:ext cx="410705" cy="387457"/>
            <a:chOff x="542441" y="1565329"/>
            <a:chExt cx="410705" cy="387457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774861" y="3759321"/>
            <a:ext cx="24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 Nature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1465133" y="968641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9" name="Rectangle à coins arrondis 8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303152" y="5928649"/>
            <a:ext cx="244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Choisir : Handicap/Invalidité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1265" y="3387276"/>
            <a:ext cx="4589470" cy="3276645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3046097" y="1441340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4" name="Rectangle à coins arrondis 13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8478253" y="3556530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7" name="Rectangle à coins arrondis 16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9034516" y="3486789"/>
            <a:ext cx="2441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 Catégorie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9103718" y="3788204"/>
            <a:ext cx="24414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Sélectionner l’item souhaiter dans la partie MEDTRA uniquement</a:t>
            </a:r>
          </a:p>
        </p:txBody>
      </p:sp>
      <p:grpSp>
        <p:nvGrpSpPr>
          <p:cNvPr id="21" name="Groupe 20"/>
          <p:cNvGrpSpPr/>
          <p:nvPr/>
        </p:nvGrpSpPr>
        <p:grpSpPr>
          <a:xfrm>
            <a:off x="8541874" y="4889758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2" name="Rectangle à coins arrondis 21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148265" y="1945035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9" name="Rectangle à coins arrondis 28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9130405" y="4759338"/>
            <a:ext cx="2441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Ajouter les dates, si connues</a:t>
            </a:r>
          </a:p>
          <a:p>
            <a:r>
              <a:rPr lang="fr-FR" dirty="0"/>
              <a:t>Cliquer sur « Confidentiel » si l’employeur n’est pas au courant</a:t>
            </a:r>
          </a:p>
        </p:txBody>
      </p:sp>
    </p:spTree>
    <p:extLst>
      <p:ext uri="{BB962C8B-B14F-4D97-AF65-F5344CB8AC3E}">
        <p14:creationId xmlns:p14="http://schemas.microsoft.com/office/powerpoint/2010/main" val="3165903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30" y="276958"/>
            <a:ext cx="8996766" cy="6519047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9260238" y="821408"/>
            <a:ext cx="410705" cy="387457"/>
            <a:chOff x="542441" y="1565329"/>
            <a:chExt cx="410705" cy="387457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sp>
        <p:nvSpPr>
          <p:cNvPr id="8" name="ZoneTexte 7"/>
          <p:cNvSpPr txBox="1"/>
          <p:nvPr/>
        </p:nvSpPr>
        <p:spPr>
          <a:xfrm>
            <a:off x="9740224" y="806894"/>
            <a:ext cx="289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 salarié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9260236" y="1457643"/>
            <a:ext cx="410705" cy="387457"/>
            <a:chOff x="542441" y="1565329"/>
            <a:chExt cx="410705" cy="387457"/>
          </a:xfrm>
        </p:grpSpPr>
        <p:sp>
          <p:nvSpPr>
            <p:cNvPr id="10" name="Rectangle à coins arrondis 9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1735812" y="0"/>
            <a:ext cx="410705" cy="387457"/>
            <a:chOff x="542441" y="1565329"/>
            <a:chExt cx="410705" cy="387457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9729683" y="1457643"/>
            <a:ext cx="1953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 salariés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108949" y="996175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8" name="Rectangle à coins arrondis 17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1794554" y="2119802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1" name="Rectangle à coins arrondis 20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8652553" y="2677332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4" name="Rectangle à coins arrondis 23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</a:t>
              </a: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632180" y="3429000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7" name="Rectangle à coins arrondis 26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5</a:t>
              </a: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9260236" y="2064087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30" name="Rectangle à coins arrondis 29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9254736" y="2686029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33" name="Rectangle à coins arrondis 32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</a:t>
              </a: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9270775" y="3245979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36" name="Rectangle à coins arrondis 3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5</a:t>
              </a:r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9740224" y="1925410"/>
            <a:ext cx="2340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Renseigner le nom d’un salarié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9729682" y="2699163"/>
            <a:ext cx="2351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 rechercher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9729682" y="3267978"/>
            <a:ext cx="2351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Sélectionner le salarié </a:t>
            </a:r>
          </a:p>
          <a:p>
            <a:r>
              <a:rPr lang="fr-FR" dirty="0"/>
              <a:t>Double clic gauche pour ouvrir la fiche salarié</a:t>
            </a:r>
          </a:p>
        </p:txBody>
      </p:sp>
    </p:spTree>
    <p:extLst>
      <p:ext uri="{BB962C8B-B14F-4D97-AF65-F5344CB8AC3E}">
        <p14:creationId xmlns:p14="http://schemas.microsoft.com/office/powerpoint/2010/main" val="2161115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799"/>
            <a:ext cx="11975024" cy="3073736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550191" y="3363131"/>
            <a:ext cx="410705" cy="387457"/>
            <a:chOff x="542441" y="1565329"/>
            <a:chExt cx="410705" cy="387457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1030177" y="3348617"/>
            <a:ext cx="289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 Santé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550189" y="3915999"/>
            <a:ext cx="410705" cy="387457"/>
            <a:chOff x="542441" y="1565329"/>
            <a:chExt cx="410705" cy="387457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2767529" y="929896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2" name="Rectangle à coins arrondis 11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sp>
        <p:nvSpPr>
          <p:cNvPr id="14" name="ZoneTexte 13"/>
          <p:cNvSpPr txBox="1"/>
          <p:nvPr/>
        </p:nvSpPr>
        <p:spPr>
          <a:xfrm>
            <a:off x="1030177" y="3912747"/>
            <a:ext cx="701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liste des pathologies et antécédents renseignée apparait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608933" y="1930341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6" name="Rectangle à coins arrondis 1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30177" y="4432035"/>
            <a:ext cx="4505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La dernière colonne est celle des observations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550189" y="4432035"/>
            <a:ext cx="410705" cy="387457"/>
            <a:chOff x="542441" y="1565329"/>
            <a:chExt cx="410705" cy="387457"/>
          </a:xfrm>
        </p:grpSpPr>
        <p:sp>
          <p:nvSpPr>
            <p:cNvPr id="20" name="Rectangle à coins arrondis 19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7563172" y="1713902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3" name="Rectangle à coins arrondis 22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sp>
        <p:nvSpPr>
          <p:cNvPr id="25" name="ZoneTexte 24"/>
          <p:cNvSpPr txBox="1"/>
          <p:nvPr/>
        </p:nvSpPr>
        <p:spPr>
          <a:xfrm>
            <a:off x="1030177" y="4994585"/>
            <a:ext cx="127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9779429" y="1123624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7" name="Rectangle à coins arrondis 26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ZoneTexte 27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</a:t>
              </a: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550189" y="4948071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30" name="Rectangle à coins arrondis 29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</a:t>
              </a:r>
            </a:p>
          </p:txBody>
        </p:sp>
      </p:grpSp>
      <p:pic>
        <p:nvPicPr>
          <p:cNvPr id="32" name="Imag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4857" y="5059303"/>
            <a:ext cx="266700" cy="276225"/>
          </a:xfrm>
          <a:prstGeom prst="rect">
            <a:avLst/>
          </a:prstGeom>
        </p:spPr>
      </p:pic>
      <p:sp>
        <p:nvSpPr>
          <p:cNvPr id="33" name="ZoneTexte 32"/>
          <p:cNvSpPr txBox="1"/>
          <p:nvPr/>
        </p:nvSpPr>
        <p:spPr>
          <a:xfrm>
            <a:off x="2639831" y="5012749"/>
            <a:ext cx="3567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ajouter une pathologie/ ATCD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4"/>
          <a:srcRect l="24014" t="1" r="54701" b="-5779"/>
          <a:stretch/>
        </p:blipFill>
        <p:spPr>
          <a:xfrm>
            <a:off x="2246471" y="5480001"/>
            <a:ext cx="263471" cy="283704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2639830" y="5437187"/>
            <a:ext cx="3567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modifier une pathologie/ ATCD</a:t>
            </a: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4"/>
          <a:srcRect l="49681" t="2889" r="29034" b="-8668"/>
          <a:stretch/>
        </p:blipFill>
        <p:spPr>
          <a:xfrm>
            <a:off x="2244857" y="5906842"/>
            <a:ext cx="263471" cy="283704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2638215" y="5864028"/>
            <a:ext cx="600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supprimer une pathologie/ ATCD (erreur de saisie)</a:t>
            </a: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4"/>
          <a:srcRect l="77226" t="-2889" r="1489" b="-2889"/>
          <a:stretch/>
        </p:blipFill>
        <p:spPr>
          <a:xfrm>
            <a:off x="2244857" y="6331280"/>
            <a:ext cx="263471" cy="283704"/>
          </a:xfrm>
          <a:prstGeom prst="rect">
            <a:avLst/>
          </a:prstGeom>
        </p:spPr>
      </p:pic>
      <p:sp>
        <p:nvSpPr>
          <p:cNvPr id="39" name="ZoneTexte 38"/>
          <p:cNvSpPr txBox="1"/>
          <p:nvPr/>
        </p:nvSpPr>
        <p:spPr>
          <a:xfrm>
            <a:off x="2638215" y="6288466"/>
            <a:ext cx="6002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Pour visualiser une pathologie/ ATCD</a:t>
            </a:r>
          </a:p>
        </p:txBody>
      </p:sp>
    </p:spTree>
    <p:extLst>
      <p:ext uri="{BB962C8B-B14F-4D97-AF65-F5344CB8AC3E}">
        <p14:creationId xmlns:p14="http://schemas.microsoft.com/office/powerpoint/2010/main" val="1145830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2733" y="108489"/>
            <a:ext cx="4510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Saisir un ATCD personnel ou professionnel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10735" b="54801"/>
          <a:stretch/>
        </p:blipFill>
        <p:spPr>
          <a:xfrm>
            <a:off x="477865" y="643179"/>
            <a:ext cx="10972800" cy="2363492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573438" y="3642100"/>
            <a:ext cx="410705" cy="387457"/>
            <a:chOff x="542441" y="1565329"/>
            <a:chExt cx="410705" cy="387457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1053423" y="3627586"/>
            <a:ext cx="1255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Cliquer sur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573436" y="4194968"/>
            <a:ext cx="410705" cy="387457"/>
            <a:chOff x="542441" y="1565329"/>
            <a:chExt cx="410705" cy="387457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1053424" y="4191716"/>
            <a:ext cx="701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Glisser sur Antécédent puis personnel ou professionnel : clic gauche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5176" y="3697715"/>
            <a:ext cx="266700" cy="276225"/>
          </a:xfrm>
          <a:prstGeom prst="rect">
            <a:avLst/>
          </a:prstGeom>
        </p:spPr>
      </p:pic>
      <p:grpSp>
        <p:nvGrpSpPr>
          <p:cNvPr id="17" name="Groupe 16"/>
          <p:cNvGrpSpPr/>
          <p:nvPr/>
        </p:nvGrpSpPr>
        <p:grpSpPr>
          <a:xfrm>
            <a:off x="9353228" y="984140"/>
            <a:ext cx="410705" cy="387457"/>
            <a:chOff x="542441" y="1565329"/>
            <a:chExt cx="410705" cy="387457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9294484" y="1728052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1" name="Rectangle à coins arrondis 20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9612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t="10848" b="41356"/>
          <a:stretch/>
        </p:blipFill>
        <p:spPr>
          <a:xfrm>
            <a:off x="198894" y="118992"/>
            <a:ext cx="11569425" cy="3456121"/>
          </a:xfrm>
          <a:prstGeom prst="rect">
            <a:avLst/>
          </a:prstGeom>
        </p:spPr>
      </p:pic>
      <p:grpSp>
        <p:nvGrpSpPr>
          <p:cNvPr id="4" name="Groupe 3"/>
          <p:cNvGrpSpPr/>
          <p:nvPr/>
        </p:nvGrpSpPr>
        <p:grpSpPr>
          <a:xfrm>
            <a:off x="480908" y="3578918"/>
            <a:ext cx="410705" cy="387457"/>
            <a:chOff x="542441" y="1565329"/>
            <a:chExt cx="410705" cy="387457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960894" y="3564404"/>
            <a:ext cx="2890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Nom du salarié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483696" y="4064026"/>
            <a:ext cx="410705" cy="387457"/>
            <a:chOff x="542441" y="1565329"/>
            <a:chExt cx="410705" cy="387457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960892" y="4067290"/>
            <a:ext cx="568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Contexte = rattaché à une visite ou non (non obligatoire)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30177" y="4558196"/>
            <a:ext cx="4419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Nom du Médecin référent et/ou celui de l’IST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472369" y="4549134"/>
            <a:ext cx="410705" cy="387457"/>
            <a:chOff x="542441" y="1565329"/>
            <a:chExt cx="410705" cy="387457"/>
          </a:xfrm>
        </p:grpSpPr>
        <p:sp>
          <p:nvSpPr>
            <p:cNvPr id="14" name="Rectangle à coins arrondis 13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1030177" y="5049102"/>
            <a:ext cx="688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Type (non modifiable pour le moment car on souhaite ajouter un ATCD)</a:t>
            </a:r>
          </a:p>
        </p:txBody>
      </p:sp>
      <p:grpSp>
        <p:nvGrpSpPr>
          <p:cNvPr id="17" name="Groupe 16"/>
          <p:cNvGrpSpPr/>
          <p:nvPr/>
        </p:nvGrpSpPr>
        <p:grpSpPr>
          <a:xfrm>
            <a:off x="472369" y="5036193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8" name="Rectangle à coins arrondis 17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</a:t>
              </a:r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3920609" y="384440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9" name="Rectangle à coins arrondis 28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grpSp>
        <p:nvGrpSpPr>
          <p:cNvPr id="31" name="Groupe 30"/>
          <p:cNvGrpSpPr/>
          <p:nvPr/>
        </p:nvGrpSpPr>
        <p:grpSpPr>
          <a:xfrm>
            <a:off x="1751308" y="700100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32" name="Rectangle à coins arrondis 31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grpSp>
        <p:nvGrpSpPr>
          <p:cNvPr id="34" name="Groupe 33"/>
          <p:cNvGrpSpPr/>
          <p:nvPr/>
        </p:nvGrpSpPr>
        <p:grpSpPr>
          <a:xfrm>
            <a:off x="8872450" y="402565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35" name="Rectangle à coins arrondis 34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ZoneTexte 35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2630605" y="904842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38" name="Rectangle à coins arrondis 37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</a:t>
              </a:r>
            </a:p>
          </p:txBody>
        </p:sp>
      </p:grpSp>
      <p:sp>
        <p:nvSpPr>
          <p:cNvPr id="40" name="ZoneTexte 39"/>
          <p:cNvSpPr txBox="1"/>
          <p:nvPr/>
        </p:nvSpPr>
        <p:spPr>
          <a:xfrm>
            <a:off x="1030177" y="5530984"/>
            <a:ext cx="3619315" cy="374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Filtres</a:t>
            </a:r>
          </a:p>
        </p:txBody>
      </p:sp>
      <p:grpSp>
        <p:nvGrpSpPr>
          <p:cNvPr id="41" name="Groupe 40"/>
          <p:cNvGrpSpPr/>
          <p:nvPr/>
        </p:nvGrpSpPr>
        <p:grpSpPr>
          <a:xfrm>
            <a:off x="472369" y="5518075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42" name="Rectangle à coins arrondis 41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5</a:t>
              </a: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3157941" y="1163048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45" name="Rectangle à coins arrondis 44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ZoneTexte 45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6</a:t>
              </a:r>
            </a:p>
          </p:txBody>
        </p:sp>
      </p:grpSp>
      <p:grpSp>
        <p:nvGrpSpPr>
          <p:cNvPr id="51" name="Groupe 50"/>
          <p:cNvGrpSpPr/>
          <p:nvPr/>
        </p:nvGrpSpPr>
        <p:grpSpPr>
          <a:xfrm>
            <a:off x="6722552" y="1107633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52" name="Rectangle à coins arrondis 51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ZoneTexte 52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5</a:t>
              </a:r>
            </a:p>
          </p:txBody>
        </p:sp>
      </p:grpSp>
      <p:sp>
        <p:nvSpPr>
          <p:cNvPr id="54" name="ZoneTexte 53"/>
          <p:cNvSpPr txBox="1"/>
          <p:nvPr/>
        </p:nvSpPr>
        <p:spPr>
          <a:xfrm>
            <a:off x="1030177" y="5986174"/>
            <a:ext cx="688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Pathologie à ajouter</a:t>
            </a:r>
          </a:p>
        </p:txBody>
      </p:sp>
      <p:grpSp>
        <p:nvGrpSpPr>
          <p:cNvPr id="55" name="Groupe 54"/>
          <p:cNvGrpSpPr/>
          <p:nvPr/>
        </p:nvGrpSpPr>
        <p:grpSpPr>
          <a:xfrm>
            <a:off x="472369" y="5973265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56" name="Rectangle à coins arrondis 5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6</a:t>
              </a: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7714281" y="2061951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63" name="Rectangle à coins arrondis 62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5</a:t>
              </a:r>
            </a:p>
          </p:txBody>
        </p:sp>
      </p:grpSp>
      <p:sp>
        <p:nvSpPr>
          <p:cNvPr id="69" name="ZoneTexte 68"/>
          <p:cNvSpPr txBox="1"/>
          <p:nvPr/>
        </p:nvSpPr>
        <p:spPr>
          <a:xfrm>
            <a:off x="1030177" y="6416941"/>
            <a:ext cx="6889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Zone commentaire</a:t>
            </a:r>
          </a:p>
        </p:txBody>
      </p:sp>
      <p:grpSp>
        <p:nvGrpSpPr>
          <p:cNvPr id="70" name="Groupe 69"/>
          <p:cNvGrpSpPr/>
          <p:nvPr/>
        </p:nvGrpSpPr>
        <p:grpSpPr>
          <a:xfrm>
            <a:off x="472369" y="6404032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71" name="Rectangle à coins arrondis 70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ZoneTexte 71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7</a:t>
              </a:r>
            </a:p>
          </p:txBody>
        </p:sp>
      </p:grpSp>
      <p:grpSp>
        <p:nvGrpSpPr>
          <p:cNvPr id="73" name="Groupe 72"/>
          <p:cNvGrpSpPr/>
          <p:nvPr/>
        </p:nvGrpSpPr>
        <p:grpSpPr>
          <a:xfrm>
            <a:off x="9858137" y="2165246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74" name="Rectangle à coins arrondis 73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ZoneTexte 74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0656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145" y="87995"/>
            <a:ext cx="8053953" cy="345612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1145" y="3192650"/>
            <a:ext cx="7984210" cy="3394130"/>
          </a:xfrm>
          <a:prstGeom prst="rect">
            <a:avLst/>
          </a:prstGeom>
        </p:spPr>
      </p:pic>
      <p:sp>
        <p:nvSpPr>
          <p:cNvPr id="4" name="Flèche courbée vers la droite 3"/>
          <p:cNvSpPr/>
          <p:nvPr/>
        </p:nvSpPr>
        <p:spPr>
          <a:xfrm flipH="1">
            <a:off x="4548751" y="2642461"/>
            <a:ext cx="1348353" cy="30454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1053885" y="5060197"/>
            <a:ext cx="1092630" cy="51919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200" t="54933" r="16164" b="39686"/>
          <a:stretch/>
        </p:blipFill>
        <p:spPr>
          <a:xfrm>
            <a:off x="5476069" y="3656709"/>
            <a:ext cx="619931" cy="875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ZoneTexte 6"/>
          <p:cNvSpPr txBox="1"/>
          <p:nvPr/>
        </p:nvSpPr>
        <p:spPr>
          <a:xfrm>
            <a:off x="7102977" y="4268616"/>
            <a:ext cx="3619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Filtres à mettre en place : </a:t>
            </a:r>
          </a:p>
          <a:p>
            <a:r>
              <a:rPr lang="fr-FR" dirty="0"/>
              <a:t>cliquer sur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95017" y="4565887"/>
            <a:ext cx="267101" cy="296779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7012842" y="5149369"/>
            <a:ext cx="1690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Puis sectionner 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5"/>
          <a:srcRect l="57692" t="39631" r="33132" b="58226"/>
          <a:stretch/>
        </p:blipFill>
        <p:spPr>
          <a:xfrm>
            <a:off x="8540331" y="5060197"/>
            <a:ext cx="2812632" cy="410603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7012842" y="5566601"/>
            <a:ext cx="27950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/>
              <a:t>sans la petite étoile devant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6781294" y="1143650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6" name="Rectangle à coins arrondis 1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6634384" y="4349613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9" name="Rectangle à coins arrondis 18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7735522" y="2001268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2" name="Rectangle à coins arrondis 21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6612149" y="5161958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5" name="Rectangle à coins arrondis 24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6612149" y="6021796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8" name="Rectangle à coins arrondis 27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5155210" y="4268616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31" name="Rectangle à coins arrondis 30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7028207" y="6020989"/>
            <a:ext cx="3859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Affichage des favoris du service uniquement</a:t>
            </a:r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200" t="56190" r="16164" b="40189"/>
          <a:stretch/>
        </p:blipFill>
        <p:spPr>
          <a:xfrm>
            <a:off x="10331726" y="5997845"/>
            <a:ext cx="522048" cy="4959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04949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t="11074" r="24341" b="51412"/>
          <a:stretch/>
        </p:blipFill>
        <p:spPr>
          <a:xfrm>
            <a:off x="121403" y="162731"/>
            <a:ext cx="10027326" cy="3107411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480908" y="3578918"/>
            <a:ext cx="410705" cy="387457"/>
            <a:chOff x="542441" y="1565329"/>
            <a:chExt cx="410705" cy="387457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960893" y="3564404"/>
            <a:ext cx="7950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Chercher une pathologie dans la fenêtre de recherche (même mots partiels). Appuyer sur « entrée » de votre clavier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461827" y="4410175"/>
            <a:ext cx="410705" cy="387457"/>
            <a:chOff x="542441" y="1565329"/>
            <a:chExt cx="410705" cy="387457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891608" y="4410175"/>
            <a:ext cx="568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Sélectionner la pathologie souhaitée</a:t>
            </a:r>
          </a:p>
          <a:p>
            <a:r>
              <a:rPr lang="fr-FR" dirty="0"/>
              <a:t>Double-cliquer avec le bouton gauche</a:t>
            </a:r>
          </a:p>
        </p:txBody>
      </p:sp>
      <p:grpSp>
        <p:nvGrpSpPr>
          <p:cNvPr id="15" name="Groupe 14"/>
          <p:cNvGrpSpPr/>
          <p:nvPr/>
        </p:nvGrpSpPr>
        <p:grpSpPr>
          <a:xfrm>
            <a:off x="1410806" y="1522707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6" name="Rectangle à coins arrondis 1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3"/>
          <a:srcRect l="4738"/>
          <a:stretch/>
        </p:blipFill>
        <p:spPr>
          <a:xfrm>
            <a:off x="8189397" y="3522574"/>
            <a:ext cx="677730" cy="887601"/>
          </a:xfrm>
          <a:prstGeom prst="rect">
            <a:avLst/>
          </a:prstGeom>
        </p:spPr>
      </p:pic>
      <p:grpSp>
        <p:nvGrpSpPr>
          <p:cNvPr id="20" name="Groupe 19"/>
          <p:cNvGrpSpPr/>
          <p:nvPr/>
        </p:nvGrpSpPr>
        <p:grpSpPr>
          <a:xfrm>
            <a:off x="2639339" y="2674365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21" name="Rectangle à coins arrondis 20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4773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78231"/>
            <a:ext cx="9009289" cy="3859078"/>
          </a:xfrm>
          <a:prstGeom prst="rect">
            <a:avLst/>
          </a:prstGeom>
        </p:spPr>
      </p:pic>
      <p:grpSp>
        <p:nvGrpSpPr>
          <p:cNvPr id="3" name="Groupe 2"/>
          <p:cNvGrpSpPr/>
          <p:nvPr/>
        </p:nvGrpSpPr>
        <p:grpSpPr>
          <a:xfrm>
            <a:off x="411165" y="4315088"/>
            <a:ext cx="410705" cy="387457"/>
            <a:chOff x="542441" y="1565329"/>
            <a:chExt cx="410705" cy="387457"/>
          </a:xfrm>
        </p:grpSpPr>
        <p:sp>
          <p:nvSpPr>
            <p:cNvPr id="4" name="Rectangle à coins arrondis 3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891150" y="4300574"/>
            <a:ext cx="7950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Renseigner l’origine : ATCD Personnel ou ATCD professionnel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403537" y="4831060"/>
            <a:ext cx="410705" cy="387457"/>
            <a:chOff x="542441" y="1565329"/>
            <a:chExt cx="410705" cy="387457"/>
          </a:xfrm>
        </p:grpSpPr>
        <p:sp>
          <p:nvSpPr>
            <p:cNvPr id="8" name="Rectangle à coins arrondis 7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868364" y="4831060"/>
            <a:ext cx="568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Renseigner la date (si connue)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49892" y="5417537"/>
            <a:ext cx="3963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Renseigner des commentaires au besoin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392084" y="5408475"/>
            <a:ext cx="410705" cy="387457"/>
            <a:chOff x="542441" y="1565329"/>
            <a:chExt cx="410705" cy="387457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045518" y="1914041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16" name="Rectangle à coins arrondis 1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</a:t>
              </a: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2748927" y="1111464"/>
            <a:ext cx="410705" cy="387457"/>
            <a:chOff x="542441" y="1565329"/>
            <a:chExt cx="410705" cy="387457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2</a:t>
              </a:r>
            </a:p>
          </p:txBody>
        </p:sp>
      </p:grpSp>
      <p:grpSp>
        <p:nvGrpSpPr>
          <p:cNvPr id="21" name="Groupe 20"/>
          <p:cNvGrpSpPr/>
          <p:nvPr/>
        </p:nvGrpSpPr>
        <p:grpSpPr>
          <a:xfrm>
            <a:off x="7234586" y="1657880"/>
            <a:ext cx="410705" cy="387457"/>
            <a:chOff x="542441" y="1565329"/>
            <a:chExt cx="410705" cy="387457"/>
          </a:xfrm>
        </p:grpSpPr>
        <p:sp>
          <p:nvSpPr>
            <p:cNvPr id="22" name="Rectangle à coins arrondis 21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ZoneTexte 22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3</a:t>
              </a:r>
            </a:p>
          </p:txBody>
        </p:sp>
      </p:grpSp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3"/>
          <a:srcRect b="12774"/>
          <a:stretch/>
        </p:blipFill>
        <p:spPr>
          <a:xfrm>
            <a:off x="7645291" y="3732347"/>
            <a:ext cx="1438183" cy="273965"/>
          </a:xfrm>
          <a:prstGeom prst="rect">
            <a:avLst/>
          </a:prstGeom>
        </p:spPr>
      </p:pic>
      <p:grpSp>
        <p:nvGrpSpPr>
          <p:cNvPr id="25" name="Groupe 24"/>
          <p:cNvGrpSpPr/>
          <p:nvPr/>
        </p:nvGrpSpPr>
        <p:grpSpPr>
          <a:xfrm>
            <a:off x="392084" y="6012268"/>
            <a:ext cx="410705" cy="387457"/>
            <a:chOff x="542441" y="1565329"/>
            <a:chExt cx="410705" cy="387457"/>
          </a:xfrm>
        </p:grpSpPr>
        <p:sp>
          <p:nvSpPr>
            <p:cNvPr id="26" name="Rectangle à coins arrondis 2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ZoneTexte 2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</a:t>
              </a:r>
            </a:p>
          </p:txBody>
        </p:sp>
      </p:grpSp>
      <p:sp>
        <p:nvSpPr>
          <p:cNvPr id="28" name="Rectangle 27"/>
          <p:cNvSpPr/>
          <p:nvPr/>
        </p:nvSpPr>
        <p:spPr>
          <a:xfrm>
            <a:off x="949892" y="6021330"/>
            <a:ext cx="2246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Cliquer sur « Valider »</a:t>
            </a:r>
          </a:p>
        </p:txBody>
      </p:sp>
      <p:grpSp>
        <p:nvGrpSpPr>
          <p:cNvPr id="29" name="Groupe 28"/>
          <p:cNvGrpSpPr/>
          <p:nvPr/>
        </p:nvGrpSpPr>
        <p:grpSpPr>
          <a:xfrm>
            <a:off x="7777027" y="3313893"/>
            <a:ext cx="410705" cy="387457"/>
            <a:chOff x="542441" y="1565329"/>
            <a:chExt cx="410705" cy="387457"/>
          </a:xfrm>
        </p:grpSpPr>
        <p:sp>
          <p:nvSpPr>
            <p:cNvPr id="30" name="Rectangle à coins arrondis 29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4</a:t>
              </a:r>
            </a:p>
          </p:txBody>
        </p:sp>
      </p:grpSp>
      <p:pic>
        <p:nvPicPr>
          <p:cNvPr id="32" name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671" y="5435260"/>
            <a:ext cx="5194515" cy="1172139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8022591" y="5019028"/>
            <a:ext cx="3016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Si pas de date (car non connu)</a:t>
            </a:r>
          </a:p>
        </p:txBody>
      </p:sp>
      <p:sp>
        <p:nvSpPr>
          <p:cNvPr id="34" name="Ellipse 33"/>
          <p:cNvSpPr/>
          <p:nvPr/>
        </p:nvSpPr>
        <p:spPr>
          <a:xfrm>
            <a:off x="9336436" y="6093769"/>
            <a:ext cx="900194" cy="6119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35" name="Groupe 34"/>
          <p:cNvGrpSpPr/>
          <p:nvPr/>
        </p:nvGrpSpPr>
        <p:grpSpPr>
          <a:xfrm>
            <a:off x="7645291" y="5000903"/>
            <a:ext cx="410705" cy="387457"/>
            <a:chOff x="542441" y="1565329"/>
            <a:chExt cx="410705" cy="387457"/>
          </a:xfrm>
        </p:grpSpPr>
        <p:sp>
          <p:nvSpPr>
            <p:cNvPr id="36" name="Rectangle à coins arrondis 35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5</a:t>
              </a: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10171515" y="6178347"/>
            <a:ext cx="410705" cy="387457"/>
            <a:chOff x="542441" y="1565329"/>
            <a:chExt cx="410705" cy="387457"/>
          </a:xfrm>
          <a:solidFill>
            <a:schemeClr val="bg1"/>
          </a:solidFill>
        </p:grpSpPr>
        <p:sp>
          <p:nvSpPr>
            <p:cNvPr id="39" name="Rectangle à coins arrondis 38"/>
            <p:cNvSpPr/>
            <p:nvPr/>
          </p:nvSpPr>
          <p:spPr>
            <a:xfrm>
              <a:off x="542441" y="1565329"/>
              <a:ext cx="410705" cy="387457"/>
            </a:xfrm>
            <a:prstGeom prst="round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601183" y="1583454"/>
              <a:ext cx="293219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5</a:t>
              </a:r>
            </a:p>
          </p:txBody>
        </p:sp>
      </p:grpSp>
      <p:sp>
        <p:nvSpPr>
          <p:cNvPr id="41" name="Explosion 2 40"/>
          <p:cNvSpPr/>
          <p:nvPr/>
        </p:nvSpPr>
        <p:spPr>
          <a:xfrm>
            <a:off x="7929845" y="84153"/>
            <a:ext cx="4613570" cy="1452682"/>
          </a:xfrm>
          <a:prstGeom prst="irregularSeal2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fr-FR" dirty="0"/>
              <a:t>ATCD Personnel</a:t>
            </a:r>
          </a:p>
          <a:p>
            <a:r>
              <a:rPr lang="fr-FR" dirty="0"/>
              <a:t>ATCD professionnel</a:t>
            </a:r>
          </a:p>
        </p:txBody>
      </p:sp>
    </p:spTree>
    <p:extLst>
      <p:ext uri="{BB962C8B-B14F-4D97-AF65-F5344CB8AC3E}">
        <p14:creationId xmlns:p14="http://schemas.microsoft.com/office/powerpoint/2010/main" val="28247232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809</Words>
  <Application>Microsoft Office PowerPoint</Application>
  <PresentationFormat>Grand écran</PresentationFormat>
  <Paragraphs>252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Thème Office</vt:lpstr>
      <vt:lpstr>Coder les Pathologies dans les dossiers salariés MEDTRA</vt:lpstr>
      <vt:lpstr>Plan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ACST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Coder les Pathologies dans les dossiers salariés MEDTRA</dc:title>
  <dc:creator>OUGIER-WALLIANG Jeremy</dc:creator>
  <cp:lastModifiedBy>OUGIER-WALLIANG Jeremy</cp:lastModifiedBy>
  <cp:revision>29</cp:revision>
  <dcterms:created xsi:type="dcterms:W3CDTF">2020-03-20T09:23:23Z</dcterms:created>
  <dcterms:modified xsi:type="dcterms:W3CDTF">2021-01-11T08:49:51Z</dcterms:modified>
</cp:coreProperties>
</file>